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0" r:id="rId4"/>
  </p:sldMasterIdLst>
  <p:notesMasterIdLst>
    <p:notesMasterId r:id="rId63"/>
  </p:notesMasterIdLst>
  <p:handoutMasterIdLst>
    <p:handoutMasterId r:id="rId64"/>
  </p:handoutMasterIdLst>
  <p:sldIdLst>
    <p:sldId id="289" r:id="rId5"/>
    <p:sldId id="344" r:id="rId6"/>
    <p:sldId id="356" r:id="rId7"/>
    <p:sldId id="357" r:id="rId8"/>
    <p:sldId id="283" r:id="rId9"/>
    <p:sldId id="284" r:id="rId10"/>
    <p:sldId id="285" r:id="rId11"/>
    <p:sldId id="286" r:id="rId12"/>
    <p:sldId id="287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8" r:id="rId21"/>
    <p:sldId id="301" r:id="rId22"/>
    <p:sldId id="297" r:id="rId23"/>
    <p:sldId id="348" r:id="rId24"/>
    <p:sldId id="349" r:id="rId25"/>
    <p:sldId id="350" r:id="rId26"/>
    <p:sldId id="351" r:id="rId27"/>
    <p:sldId id="352" r:id="rId28"/>
    <p:sldId id="309" r:id="rId29"/>
    <p:sldId id="311" r:id="rId30"/>
    <p:sldId id="312" r:id="rId31"/>
    <p:sldId id="313" r:id="rId32"/>
    <p:sldId id="315" r:id="rId33"/>
    <p:sldId id="307" r:id="rId34"/>
    <p:sldId id="308" r:id="rId35"/>
    <p:sldId id="310" r:id="rId36"/>
    <p:sldId id="314" r:id="rId37"/>
    <p:sldId id="321" r:id="rId38"/>
    <p:sldId id="316" r:id="rId39"/>
    <p:sldId id="317" r:id="rId40"/>
    <p:sldId id="326" r:id="rId41"/>
    <p:sldId id="282" r:id="rId42"/>
    <p:sldId id="318" r:id="rId43"/>
    <p:sldId id="319" r:id="rId44"/>
    <p:sldId id="320" r:id="rId45"/>
    <p:sldId id="322" r:id="rId46"/>
    <p:sldId id="323" r:id="rId47"/>
    <p:sldId id="359" r:id="rId48"/>
    <p:sldId id="360" r:id="rId49"/>
    <p:sldId id="324" r:id="rId50"/>
    <p:sldId id="367" r:id="rId51"/>
    <p:sldId id="327" r:id="rId52"/>
    <p:sldId id="342" r:id="rId53"/>
    <p:sldId id="366" r:id="rId54"/>
    <p:sldId id="362" r:id="rId55"/>
    <p:sldId id="365" r:id="rId56"/>
    <p:sldId id="363" r:id="rId57"/>
    <p:sldId id="358" r:id="rId58"/>
    <p:sldId id="368" r:id="rId59"/>
    <p:sldId id="329" r:id="rId60"/>
    <p:sldId id="330" r:id="rId61"/>
    <p:sldId id="303" r:id="rId6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CE6CCA-C34E-4AAC-BF84-F5C9F8389EF5}" v="1" dt="2020-04-18T18:22:59.4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3" autoAdjust="0"/>
    <p:restoredTop sz="95220" autoAdjust="0"/>
  </p:normalViewPr>
  <p:slideViewPr>
    <p:cSldViewPr>
      <p:cViewPr varScale="1">
        <p:scale>
          <a:sx n="86" d="100"/>
          <a:sy n="86" d="100"/>
        </p:scale>
        <p:origin x="1536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10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handoutMaster" Target="handoutMasters/handoutMaster1.xml"/><Relationship Id="rId69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Osborne" userId="ce70e87774607949" providerId="LiveId" clId="{9ACE6CCA-C34E-4AAC-BF84-F5C9F8389EF5}"/>
    <pc:docChg chg="undo custSel modSld">
      <pc:chgData name="Patrick Osborne" userId="ce70e87774607949" providerId="LiveId" clId="{9ACE6CCA-C34E-4AAC-BF84-F5C9F8389EF5}" dt="2020-04-18T18:23:20.598" v="28" actId="114"/>
      <pc:docMkLst>
        <pc:docMk/>
      </pc:docMkLst>
      <pc:sldChg chg="modSp mod">
        <pc:chgData name="Patrick Osborne" userId="ce70e87774607949" providerId="LiveId" clId="{9ACE6CCA-C34E-4AAC-BF84-F5C9F8389EF5}" dt="2020-04-18T18:23:20.598" v="28" actId="114"/>
        <pc:sldMkLst>
          <pc:docMk/>
          <pc:sldMk cId="3526824307" sldId="315"/>
        </pc:sldMkLst>
        <pc:spChg chg="mod">
          <ac:chgData name="Patrick Osborne" userId="ce70e87774607949" providerId="LiveId" clId="{9ACE6CCA-C34E-4AAC-BF84-F5C9F8389EF5}" dt="2020-04-18T18:23:20.598" v="28" actId="114"/>
          <ac:spMkLst>
            <pc:docMk/>
            <pc:sldMk cId="3526824307" sldId="315"/>
            <ac:spMk id="2" creationId="{B1ACB1FD-154E-4FF3-B9F0-D937C6A20EA4}"/>
          </ac:spMkLst>
        </pc:spChg>
        <pc:spChg chg="mod">
          <ac:chgData name="Patrick Osborne" userId="ce70e87774607949" providerId="LiveId" clId="{9ACE6CCA-C34E-4AAC-BF84-F5C9F8389EF5}" dt="2020-04-18T18:23:14.079" v="25" actId="1036"/>
          <ac:spMkLst>
            <pc:docMk/>
            <pc:sldMk cId="3526824307" sldId="315"/>
            <ac:spMk id="3" creationId="{5751613F-FE84-41E6-84F9-3B5831E8321C}"/>
          </ac:spMkLst>
        </pc:spChg>
        <pc:spChg chg="mod">
          <ac:chgData name="Patrick Osborne" userId="ce70e87774607949" providerId="LiveId" clId="{9ACE6CCA-C34E-4AAC-BF84-F5C9F8389EF5}" dt="2020-04-18T18:23:14.079" v="25" actId="1036"/>
          <ac:spMkLst>
            <pc:docMk/>
            <pc:sldMk cId="3526824307" sldId="315"/>
            <ac:spMk id="9" creationId="{40FD12D1-1A78-4213-B8BA-83BB7D8533A6}"/>
          </ac:spMkLst>
        </pc:spChg>
        <pc:picChg chg="mod modCrop">
          <ac:chgData name="Patrick Osborne" userId="ce70e87774607949" providerId="LiveId" clId="{9ACE6CCA-C34E-4AAC-BF84-F5C9F8389EF5}" dt="2020-04-18T18:23:14.079" v="25" actId="1036"/>
          <ac:picMkLst>
            <pc:docMk/>
            <pc:sldMk cId="3526824307" sldId="315"/>
            <ac:picMk id="8" creationId="{A900F3E4-5B3A-4789-85A4-5302BE66A72F}"/>
          </ac:picMkLst>
        </pc:picChg>
        <pc:picChg chg="mod">
          <ac:chgData name="Patrick Osborne" userId="ce70e87774607949" providerId="LiveId" clId="{9ACE6CCA-C34E-4AAC-BF84-F5C9F8389EF5}" dt="2020-04-18T18:23:14.079" v="25" actId="1036"/>
          <ac:picMkLst>
            <pc:docMk/>
            <pc:sldMk cId="3526824307" sldId="315"/>
            <ac:picMk id="13" creationId="{9340B9F5-CFE2-4242-A6DE-7B9446C08D64}"/>
          </ac:picMkLst>
        </pc:picChg>
      </pc:sldChg>
    </pc:docChg>
  </pc:docChgLst>
  <pc:docChgLst>
    <pc:chgData name="Patrick M Osborne" userId="a708d2ca-a6d7-483f-98a8-9c13678bfe86" providerId="ADAL" clId="{43C2A5D7-456A-400A-BD86-0ADAFC1D8061}"/>
    <pc:docChg chg="modSld">
      <pc:chgData name="Patrick M Osborne" userId="a708d2ca-a6d7-483f-98a8-9c13678bfe86" providerId="ADAL" clId="{43C2A5D7-456A-400A-BD86-0ADAFC1D8061}" dt="2020-04-04T19:15:05.168" v="10" actId="1035"/>
      <pc:docMkLst>
        <pc:docMk/>
      </pc:docMkLst>
      <pc:sldChg chg="modSp">
        <pc:chgData name="Patrick M Osborne" userId="a708d2ca-a6d7-483f-98a8-9c13678bfe86" providerId="ADAL" clId="{43C2A5D7-456A-400A-BD86-0ADAFC1D8061}" dt="2020-04-04T19:15:05.168" v="10" actId="1035"/>
        <pc:sldMkLst>
          <pc:docMk/>
          <pc:sldMk cId="1863659273" sldId="293"/>
        </pc:sldMkLst>
        <pc:picChg chg="mod">
          <ac:chgData name="Patrick M Osborne" userId="a708d2ca-a6d7-483f-98a8-9c13678bfe86" providerId="ADAL" clId="{43C2A5D7-456A-400A-BD86-0ADAFC1D8061}" dt="2020-04-04T19:15:05.168" v="10" actId="1035"/>
          <ac:picMkLst>
            <pc:docMk/>
            <pc:sldMk cId="1863659273" sldId="293"/>
            <ac:picMk id="3" creationId="{1F249EFA-333E-47DB-B443-FBC968240654}"/>
          </ac:picMkLst>
        </pc:picChg>
      </pc:sldChg>
    </pc:docChg>
  </pc:docChgLst>
  <pc:docChgLst>
    <pc:chgData name="Patrick M Osborne" userId="a708d2ca-a6d7-483f-98a8-9c13678bfe86" providerId="ADAL" clId="{9AAB73B9-0893-4B00-9E06-31CADF9B19F9}"/>
    <pc:docChg chg="modSld">
      <pc:chgData name="Patrick M Osborne" userId="a708d2ca-a6d7-483f-98a8-9c13678bfe86" providerId="ADAL" clId="{9AAB73B9-0893-4B00-9E06-31CADF9B19F9}" dt="2020-04-04T19:20:35.363" v="45" actId="1036"/>
      <pc:docMkLst>
        <pc:docMk/>
      </pc:docMkLst>
      <pc:sldChg chg="modSp">
        <pc:chgData name="Patrick M Osborne" userId="a708d2ca-a6d7-483f-98a8-9c13678bfe86" providerId="ADAL" clId="{9AAB73B9-0893-4B00-9E06-31CADF9B19F9}" dt="2020-04-04T19:20:35.363" v="45" actId="1036"/>
        <pc:sldMkLst>
          <pc:docMk/>
          <pc:sldMk cId="3998674433" sldId="298"/>
        </pc:sldMkLst>
        <pc:spChg chg="mod">
          <ac:chgData name="Patrick M Osborne" userId="a708d2ca-a6d7-483f-98a8-9c13678bfe86" providerId="ADAL" clId="{9AAB73B9-0893-4B00-9E06-31CADF9B19F9}" dt="2020-04-04T19:20:35.363" v="45" actId="1036"/>
          <ac:spMkLst>
            <pc:docMk/>
            <pc:sldMk cId="3998674433" sldId="298"/>
            <ac:spMk id="2" creationId="{418A1A05-2F63-4E26-94DA-9F272897607F}"/>
          </ac:spMkLst>
        </pc:spChg>
        <pc:picChg chg="mod">
          <ac:chgData name="Patrick M Osborne" userId="a708d2ca-a6d7-483f-98a8-9c13678bfe86" providerId="ADAL" clId="{9AAB73B9-0893-4B00-9E06-31CADF9B19F9}" dt="2020-04-04T19:20:24.939" v="19" actId="1036"/>
          <ac:picMkLst>
            <pc:docMk/>
            <pc:sldMk cId="3998674433" sldId="298"/>
            <ac:picMk id="6" creationId="{4982A0A2-B1DB-4805-9BCF-7552B6DB5BD1}"/>
          </ac:picMkLst>
        </pc:picChg>
      </pc:sldChg>
    </pc:docChg>
  </pc:docChgLst>
  <pc:docChgLst>
    <pc:chgData name="Patrick Osborne" userId="ce70e87774607949" providerId="LiveId" clId="{A6C23DD6-E90A-4352-B305-A082C70735B8}"/>
    <pc:docChg chg="modSld">
      <pc:chgData name="Patrick Osborne" userId="ce70e87774607949" providerId="LiveId" clId="{A6C23DD6-E90A-4352-B305-A082C70735B8}" dt="2020-04-18T04:38:20.203" v="10" actId="20577"/>
      <pc:docMkLst>
        <pc:docMk/>
      </pc:docMkLst>
      <pc:sldChg chg="modSp mod">
        <pc:chgData name="Patrick Osborne" userId="ce70e87774607949" providerId="LiveId" clId="{A6C23DD6-E90A-4352-B305-A082C70735B8}" dt="2020-04-18T04:38:20.203" v="10" actId="20577"/>
        <pc:sldMkLst>
          <pc:docMk/>
          <pc:sldMk cId="2926241104" sldId="289"/>
        </pc:sldMkLst>
        <pc:spChg chg="mod">
          <ac:chgData name="Patrick Osborne" userId="ce70e87774607949" providerId="LiveId" clId="{A6C23DD6-E90A-4352-B305-A082C70735B8}" dt="2020-04-18T04:38:20.203" v="10" actId="20577"/>
          <ac:spMkLst>
            <pc:docMk/>
            <pc:sldMk cId="2926241104" sldId="289"/>
            <ac:spMk id="2" creationId="{42290AFE-F417-4C03-B785-3EEE6457D35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659203-6DDD-49B4-9002-40256EBD5D69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0240B-1C31-4E8C-89AF-A42990C5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74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jp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66C343-2823-429F-B19F-123574149AF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3C0A2-D31E-4B55-BB36-41B8E67AD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27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C0A2-D31E-4B55-BB36-41B8E67AD5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22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C0A2-D31E-4B55-BB36-41B8E67AD53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029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C0A2-D31E-4B55-BB36-41B8E67AD53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09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C0A2-D31E-4B55-BB36-41B8E67AD53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029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C0A2-D31E-4B55-BB36-41B8E67AD53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07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C0A2-D31E-4B55-BB36-41B8E67AD53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392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C0A2-D31E-4B55-BB36-41B8E67AD53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75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90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261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691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652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303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CA" dirty="0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7200" y="1600200"/>
            <a:ext cx="8382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27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 descr="&quot;&quot;"/>
          <p:cNvSpPr/>
          <p:nvPr userDrawn="1"/>
        </p:nvSpPr>
        <p:spPr>
          <a:xfrm rot="16200000">
            <a:off x="3505200" y="-1523999"/>
            <a:ext cx="2133600" cy="9144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2286000"/>
            <a:ext cx="8153400" cy="15240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95300" y="4267200"/>
            <a:ext cx="81534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Click to edit text</a:t>
            </a:r>
          </a:p>
        </p:txBody>
      </p:sp>
      <p:pic>
        <p:nvPicPr>
          <p:cNvPr id="11" name="Picture 10" descr="Logo" title="York University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770" y="5954902"/>
            <a:ext cx="1807965" cy="77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19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erior of Vari Hall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 descr="&quot;&quot;"/>
          <p:cNvSpPr/>
          <p:nvPr userDrawn="1"/>
        </p:nvSpPr>
        <p:spPr>
          <a:xfrm rot="16200000">
            <a:off x="-152401" y="152400"/>
            <a:ext cx="3962401" cy="3657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304800"/>
            <a:ext cx="2705100" cy="33528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66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Students sitting outside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 descr="&quot;&quot;"/>
          <p:cNvSpPr/>
          <p:nvPr userDrawn="1"/>
        </p:nvSpPr>
        <p:spPr>
          <a:xfrm rot="16200000">
            <a:off x="3924300" y="-2705100"/>
            <a:ext cx="1295399" cy="9144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1371600"/>
            <a:ext cx="8153400" cy="925285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762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 descr="Exterior view of Pond residence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" y="6926"/>
            <a:ext cx="9134764" cy="687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 descr="&quot;&quot;"/>
          <p:cNvSpPr/>
          <p:nvPr userDrawn="1"/>
        </p:nvSpPr>
        <p:spPr>
          <a:xfrm rot="16200000">
            <a:off x="-1877291" y="1884220"/>
            <a:ext cx="6878783" cy="31242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381000"/>
            <a:ext cx="2019300" cy="61722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Brand Toolbox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8902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ari Hall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59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71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114800" cy="43434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4114800" cy="43434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7671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35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&quot;&quot;"/>
          <p:cNvSpPr/>
          <p:nvPr userDrawn="1"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rgbClr val="E31837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272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4715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Bar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descr="&quot;&quot;"/>
          <p:cNvSpPr/>
          <p:nvPr userDrawn="1"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rgbClr val="E31837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3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272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15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114800" cy="36925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4400" y="1535113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400" y="2174875"/>
            <a:ext cx="4114800" cy="36925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640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124200" cy="1022350"/>
          </a:xfrm>
        </p:spPr>
        <p:txBody>
          <a:bodyPr anchor="b">
            <a:normAutofit/>
          </a:bodyPr>
          <a:lstStyle>
            <a:lvl1pPr algn="l">
              <a:defRPr sz="2400" b="1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124200" cy="45085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7450" y="273051"/>
            <a:ext cx="5111750" cy="567055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3559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dirty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457200"/>
          </a:xfrm>
        </p:spPr>
        <p:txBody>
          <a:bodyPr anchor="t">
            <a:normAutofit/>
          </a:bodyPr>
          <a:lstStyle>
            <a:lvl1pPr algn="l">
              <a:defRPr sz="2400" b="1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57800"/>
            <a:ext cx="5486400" cy="685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6662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CA" dirty="0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7200" y="1600200"/>
            <a:ext cx="8382000" cy="4343400"/>
          </a:xfrm>
        </p:spPr>
        <p:txBody>
          <a:bodyPr/>
          <a:lstStyle>
            <a:lvl1pPr>
              <a:defRPr sz="1800"/>
            </a:lvl1pPr>
            <a:lvl2pPr marL="557213" indent="-214313">
              <a:buFont typeface="Arial" panose="020B0604020202020204" pitchFamily="34" charset="0"/>
              <a:buChar char="−"/>
              <a:defRPr sz="1650"/>
            </a:lvl2pPr>
            <a:lvl3pPr marL="857250" indent="-171450">
              <a:buFont typeface="Wingdings" panose="05000000000000000000" pitchFamily="2" charset="2"/>
              <a:buChar char="§"/>
              <a:defRPr sz="1500"/>
            </a:lvl3pPr>
            <a:lvl4pPr marL="1200150" indent="-171450">
              <a:buFont typeface="Courier New" panose="02070309020205020404" pitchFamily="49" charset="0"/>
              <a:buChar char="o"/>
              <a:defRPr sz="1350"/>
            </a:lvl4pPr>
            <a:lvl5pPr>
              <a:defRPr sz="12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9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4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79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21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068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46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232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770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38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382000" cy="4267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42323"/>
            <a:ext cx="457200" cy="3874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600" y="6364619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6461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pic>
        <p:nvPicPr>
          <p:cNvPr id="7" name="Picture 6" descr="York University logo"/>
          <p:cNvPicPr>
            <a:picLocks noChangeAspect="1"/>
          </p:cNvPicPr>
          <p:nvPr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770" y="5954902"/>
            <a:ext cx="1807965" cy="774842"/>
          </a:xfrm>
          <a:prstGeom prst="rect">
            <a:avLst/>
          </a:prstGeom>
        </p:spPr>
      </p:pic>
      <p:sp>
        <p:nvSpPr>
          <p:cNvPr id="8" name="Rectangle 7" descr="&quot;&quot;"/>
          <p:cNvSpPr/>
          <p:nvPr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02219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5" r:id="rId2"/>
    <p:sldLayoutId id="2147483716" r:id="rId3"/>
    <p:sldLayoutId id="2147483717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25" r:id="rId16"/>
    <p:sldLayoutId id="2147483726" r:id="rId17"/>
    <p:sldLayoutId id="2147483727" r:id="rId18"/>
    <p:sldLayoutId id="2147483729" r:id="rId19"/>
    <p:sldLayoutId id="2147483706" r:id="rId20"/>
    <p:sldLayoutId id="2147483707" r:id="rId21"/>
    <p:sldLayoutId id="2147483709" r:id="rId22"/>
    <p:sldLayoutId id="2147483728" r:id="rId23"/>
    <p:sldLayoutId id="2147483691" r:id="rId24"/>
    <p:sldLayoutId id="2147483708" r:id="rId25"/>
    <p:sldLayoutId id="2147483710" r:id="rId26"/>
    <p:sldLayoutId id="2147483711" r:id="rId27"/>
    <p:sldLayoutId id="2147483712" r:id="rId28"/>
    <p:sldLayoutId id="2147483730" r:id="rId29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−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chapter/10.1007/978-3-319-13820-6_3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png"/><Relationship Id="rId5" Type="http://schemas.openxmlformats.org/officeDocument/2006/relationships/hyperlink" Target="https://www.aaai.org/ocs/index.php/AAAI/AAAI12/paper/viewPaper/5083" TargetMode="External"/><Relationship Id="rId4" Type="http://schemas.openxmlformats.org/officeDocument/2006/relationships/hyperlink" Target="https://dl.acm.org/doi/abs/10.1145/2766462.2767830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9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ention.com/" TargetMode="External"/><Relationship Id="rId7" Type="http://schemas.openxmlformats.org/officeDocument/2006/relationships/image" Target="../media/image24.jpeg"/><Relationship Id="rId2" Type="http://schemas.openxmlformats.org/officeDocument/2006/relationships/hyperlink" Target="https://www.csc2.ncsu.edu/faculty/healey/tweet_viz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hyperlink" Target="https://www.social-searcher.com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7" Type="http://schemas.openxmlformats.org/officeDocument/2006/relationships/image" Target="../media/image92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90AFE-F417-4C03-B785-3EEE6457D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1800" y="2286000"/>
            <a:ext cx="5943600" cy="914400"/>
          </a:xfrm>
        </p:spPr>
        <p:txBody>
          <a:bodyPr/>
          <a:lstStyle/>
          <a:p>
            <a:r>
              <a:rPr lang="en-US" dirty="0"/>
              <a:t>CSML1010 – Final Project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D2503-B4DE-471C-BD41-4D8D4607E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1800" y="3352800"/>
            <a:ext cx="5962337" cy="914400"/>
          </a:xfrm>
        </p:spPr>
        <p:txBody>
          <a:bodyPr/>
          <a:lstStyle/>
          <a:p>
            <a:r>
              <a:rPr lang="en-US" sz="2200" dirty="0">
                <a:solidFill>
                  <a:schemeClr val="bg1"/>
                </a:solidFill>
              </a:rPr>
              <a:t>Group 11 – Alex Fung and Patrick Osborne</a:t>
            </a:r>
          </a:p>
          <a:p>
            <a:r>
              <a:rPr lang="en-US" sz="2200" dirty="0">
                <a:solidFill>
                  <a:schemeClr val="bg1"/>
                </a:solidFill>
              </a:rPr>
              <a:t>Instructor – Dr. En-Shiun Annie Lee</a:t>
            </a:r>
          </a:p>
        </p:txBody>
      </p:sp>
    </p:spTree>
    <p:extLst>
      <p:ext uri="{BB962C8B-B14F-4D97-AF65-F5344CB8AC3E}">
        <p14:creationId xmlns:p14="http://schemas.microsoft.com/office/powerpoint/2010/main" val="2926241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86F43-6953-4CB1-AC38-64C83CB07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581" y="1457960"/>
            <a:ext cx="6700838" cy="428649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CC4665-E9A9-45F0-BFE8-EE06D54D8A5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90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9DD3CF-5C06-4645-B61C-979617E3B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25" y="1447800"/>
            <a:ext cx="6534150" cy="427926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4BD26-401B-41CB-9EF2-32359BAD44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47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DDABA2-7C59-4288-BFD5-4EAB9D340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170965"/>
            <a:ext cx="5461000" cy="541779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16B70A-C707-46EE-BCE3-D5FF99A35F7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630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249EFA-333E-47DB-B443-FBC968240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1318593"/>
            <a:ext cx="6115050" cy="46863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CA4C7-9632-43CA-825C-8B6B8B51C30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59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6F256F-2FBE-40F1-ABB5-40B3721D8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203" y="1066800"/>
            <a:ext cx="7216784" cy="503633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9F6AC-304E-4902-BE8C-84ABE4E6989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266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6BEB61-22D2-4044-A928-E02F82D3B5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37"/>
          <a:stretch/>
        </p:blipFill>
        <p:spPr>
          <a:xfrm>
            <a:off x="1143000" y="1066800"/>
            <a:ext cx="7277100" cy="50090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65E369-F21A-4CB4-8DB0-F565FC6FBB7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468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Emojis &amp; Hashtags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Is there value in the extracted emojis and hashtags?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Method:</a:t>
            </a:r>
          </a:p>
          <a:p>
            <a:pPr lvl="2"/>
            <a:r>
              <a:rPr lang="en-US" dirty="0"/>
              <a:t>Plot frequency by sentiment class (positive, neutral, negative)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If there is a clear difference – emojis &amp; hashtags are differentiators -&gt; add context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55CE46-BF80-4BEE-BD85-A427BC4F326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26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35D51B-E3DB-4FDE-ABF0-4AB5A18B6B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2" b="5420"/>
          <a:stretch/>
        </p:blipFill>
        <p:spPr>
          <a:xfrm>
            <a:off x="336247" y="59804"/>
            <a:ext cx="8780652" cy="3312000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82A0A2-B1DB-4805-9BCF-7552B6DB5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34" y="3446439"/>
            <a:ext cx="8738043" cy="3312000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8A1A05-2F63-4E26-94DA-9F272897607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278295" y="6544851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674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6D03D8-FB94-4580-B99A-C69D41D8B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8113"/>
            <a:ext cx="6929410" cy="3420000"/>
          </a:xfrm>
          <a:prstGeom prst="rect">
            <a:avLst/>
          </a:prstGeom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10A923-D0CD-4200-9163-EA2FDCD3BF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7EC4FF-74F1-4C31-8B1C-01ED9F438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63" y="3438000"/>
            <a:ext cx="6741975" cy="3420000"/>
          </a:xfrm>
          <a:prstGeom prst="rect">
            <a:avLst/>
          </a:prstGeom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04BAB2-1695-47F1-8BD5-391AC5F2E5AD}"/>
              </a:ext>
            </a:extLst>
          </p:cNvPr>
          <p:cNvSpPr/>
          <p:nvPr/>
        </p:nvSpPr>
        <p:spPr>
          <a:xfrm>
            <a:off x="7572438" y="5136471"/>
            <a:ext cx="1495362" cy="1676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413270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Emojis &amp; Hashtags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Issues with our emoji, emoticon and hashtag extraction</a:t>
            </a:r>
          </a:p>
          <a:p>
            <a:pPr lvl="1"/>
            <a:endParaRPr lang="en-US" b="1" dirty="0"/>
          </a:p>
          <a:p>
            <a:pPr lvl="2"/>
            <a:r>
              <a:rPr lang="en-US" dirty="0"/>
              <a:t>Extraction process confuses non-emoticon string of characters for an emoticon</a:t>
            </a:r>
          </a:p>
          <a:p>
            <a:pPr lvl="3"/>
            <a:r>
              <a:rPr lang="en-US" dirty="0"/>
              <a:t>E.g. time of day, airport codes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Hashtags could be cleaned further</a:t>
            </a:r>
          </a:p>
          <a:p>
            <a:pPr lvl="3"/>
            <a:r>
              <a:rPr lang="en-US" dirty="0"/>
              <a:t>Reduce to lowercase, remove stop words, lemmatize</a:t>
            </a:r>
          </a:p>
          <a:p>
            <a:pPr lvl="3"/>
            <a:r>
              <a:rPr lang="en-US" dirty="0"/>
              <a:t>Challenging as hashtags are not pure English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96154-B2E6-4B21-8DFB-C73519F26F9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00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US Airline – Sentiment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lvl="1"/>
            <a:r>
              <a:rPr lang="en-US" b="1" dirty="0"/>
              <a:t>Dataset from Twitter</a:t>
            </a:r>
          </a:p>
          <a:p>
            <a:pPr lvl="2"/>
            <a:r>
              <a:rPr lang="en-CA" dirty="0"/>
              <a:t>14,640</a:t>
            </a:r>
            <a:r>
              <a:rPr lang="en-US" dirty="0"/>
              <a:t> thousand tweets</a:t>
            </a:r>
          </a:p>
          <a:p>
            <a:pPr lvl="2"/>
            <a:r>
              <a:rPr lang="en-US" dirty="0"/>
              <a:t>15 Features</a:t>
            </a:r>
          </a:p>
          <a:p>
            <a:pPr lvl="2"/>
            <a:r>
              <a:rPr lang="en-US" dirty="0"/>
              <a:t>6 US Airlines</a:t>
            </a:r>
          </a:p>
          <a:p>
            <a:pPr lvl="2"/>
            <a:r>
              <a:rPr lang="en-US" dirty="0"/>
              <a:t>Positive | Neutral | Negative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Aligns with a business problem</a:t>
            </a:r>
          </a:p>
          <a:p>
            <a:pPr lvl="2"/>
            <a:r>
              <a:rPr lang="en-US" dirty="0"/>
              <a:t>How to stop negative tweet trends before they go out of control?</a:t>
            </a:r>
          </a:p>
          <a:p>
            <a:pPr lvl="2"/>
            <a:r>
              <a:rPr lang="en-US" dirty="0"/>
              <a:t>Identify the early tweets accurately -&gt; Sentiment Analysis!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Presents an interesting ML/Data challenge</a:t>
            </a:r>
          </a:p>
          <a:p>
            <a:pPr lvl="2"/>
            <a:r>
              <a:rPr lang="en-US" dirty="0"/>
              <a:t>Data is messy (Twitter character limit, slang, emojis, @ and #)</a:t>
            </a:r>
            <a:endParaRPr lang="en-CA" dirty="0"/>
          </a:p>
        </p:txBody>
      </p:sp>
      <p:pic>
        <p:nvPicPr>
          <p:cNvPr id="2050" name="Picture 2" descr="How Can I Upgrade to Business Class in American Airlines?">
            <a:extLst>
              <a:ext uri="{FF2B5EF4-FFF2-40B4-BE49-F238E27FC236}">
                <a16:creationId xmlns:a16="http://schemas.microsoft.com/office/drawing/2014/main" id="{0AD0A755-6A5A-48DE-8799-4E49A16F2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183" y="1447800"/>
            <a:ext cx="3918857" cy="18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1966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Basic 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305806"/>
            <a:ext cx="8382000" cy="4637793"/>
          </a:xfrm>
        </p:spPr>
        <p:txBody>
          <a:bodyPr>
            <a:normAutofit/>
          </a:bodyPr>
          <a:lstStyle/>
          <a:p>
            <a:pPr lvl="1"/>
            <a:r>
              <a:rPr lang="en-CA" b="1" dirty="0"/>
              <a:t>Bag of Words</a:t>
            </a:r>
          </a:p>
          <a:p>
            <a:pPr lvl="1"/>
            <a:endParaRPr lang="en-CA" b="1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sz="1400" dirty="0"/>
          </a:p>
          <a:p>
            <a:pPr lvl="2"/>
            <a:endParaRPr lang="en-US" sz="1800" dirty="0"/>
          </a:p>
          <a:p>
            <a:pPr lvl="1"/>
            <a:r>
              <a:rPr lang="en-US" b="1" dirty="0"/>
              <a:t>Bag of N-Grams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94210-4422-4CBF-BECF-D5689D5CEC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AB7BCA-7B5B-4D7C-851A-1462E0B613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812" y="3094710"/>
            <a:ext cx="2533894" cy="155349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34E85F-7BB9-4D3F-A3D0-2BB3876AB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86" y="1798320"/>
            <a:ext cx="5760000" cy="21270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D4186C-F5F2-43D8-A5FF-10C05FB0E9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86" y="4626349"/>
            <a:ext cx="5760000" cy="192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574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Basic 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TF-IDF</a:t>
            </a:r>
          </a:p>
          <a:p>
            <a:pPr lvl="2"/>
            <a:endParaRPr lang="en-US" sz="1600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b="1" dirty="0"/>
              <a:t>Cosine Similarity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C75A5-8FE0-4963-9493-580BF92639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55EFB6-2A37-4061-AB6E-132E2098C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40" y="2057400"/>
            <a:ext cx="5400000" cy="19911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A7C888-48EC-455F-B34E-C201F1B01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40" y="4626713"/>
            <a:ext cx="5400000" cy="1741010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1D426C-209D-4053-9B18-9BDD4E443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708" y="1674430"/>
            <a:ext cx="2255520" cy="1414119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D498ABB4-04E0-46E3-B19B-06D6FEC819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290" y="3981755"/>
            <a:ext cx="2255510" cy="1821758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4E4E9F5-8319-43FC-BB82-661104B368BD}"/>
              </a:ext>
            </a:extLst>
          </p:cNvPr>
          <p:cNvCxnSpPr/>
          <p:nvPr/>
        </p:nvCxnSpPr>
        <p:spPr>
          <a:xfrm>
            <a:off x="6791960" y="3591560"/>
            <a:ext cx="156972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9961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Word2Vec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/>
              <a:t>Word2Vec</a:t>
            </a:r>
          </a:p>
          <a:p>
            <a:pPr lvl="2"/>
            <a:r>
              <a:rPr lang="en-US" dirty="0"/>
              <a:t>A form of word embedding</a:t>
            </a:r>
          </a:p>
          <a:p>
            <a:pPr lvl="2"/>
            <a:r>
              <a:rPr lang="en-CA" dirty="0"/>
              <a:t>Represent individual words in a way that </a:t>
            </a:r>
          </a:p>
          <a:p>
            <a:pPr marL="914400" lvl="2" indent="0">
              <a:buNone/>
            </a:pPr>
            <a:r>
              <a:rPr lang="en-CA" dirty="0"/>
              <a:t>    similar words are represented in similar</a:t>
            </a:r>
          </a:p>
          <a:p>
            <a:pPr marL="914400" lvl="2" indent="0">
              <a:buNone/>
            </a:pPr>
            <a:r>
              <a:rPr lang="en-CA" dirty="0"/>
              <a:t>    ways</a:t>
            </a:r>
          </a:p>
          <a:p>
            <a:pPr lvl="2"/>
            <a:r>
              <a:rPr lang="en-CA" dirty="0"/>
              <a:t>Generates numerical vectors</a:t>
            </a:r>
          </a:p>
          <a:p>
            <a:pPr lvl="2"/>
            <a:endParaRPr lang="en-CA" dirty="0"/>
          </a:p>
          <a:p>
            <a:pPr lvl="1"/>
            <a:r>
              <a:rPr lang="en-US" b="1" dirty="0"/>
              <a:t>CBOW vs Skip-gram</a:t>
            </a:r>
          </a:p>
          <a:p>
            <a:pPr lvl="2"/>
            <a:r>
              <a:rPr lang="en-US" dirty="0"/>
              <a:t>Frequency/speed/accuracy trade-offs</a:t>
            </a:r>
          </a:p>
          <a:p>
            <a:pPr lvl="2"/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 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494A7-CB08-4E77-8DA4-3600F9B4226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C91ED548-FF2D-4932-8AE3-215D339F56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4726417"/>
            <a:ext cx="4343400" cy="182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17B6120D-137A-49F2-8256-99A16F1FEA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6" r="22757"/>
          <a:stretch/>
        </p:blipFill>
        <p:spPr bwMode="auto">
          <a:xfrm>
            <a:off x="6333803" y="1905000"/>
            <a:ext cx="2535877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094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Word2Vec - Models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0"/>
            <a:ext cx="8382000" cy="4343400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b="1" dirty="0" err="1"/>
              <a:t>Tensorflow</a:t>
            </a:r>
            <a:r>
              <a:rPr lang="en-US" b="1" dirty="0"/>
              <a:t> / </a:t>
            </a:r>
            <a:r>
              <a:rPr lang="en-US" b="1" dirty="0" err="1"/>
              <a:t>Keras</a:t>
            </a:r>
            <a:r>
              <a:rPr lang="en-US" b="1" dirty="0"/>
              <a:t> Trained</a:t>
            </a:r>
          </a:p>
          <a:p>
            <a:pPr lvl="2"/>
            <a:r>
              <a:rPr lang="en-US" dirty="0"/>
              <a:t>Manual process</a:t>
            </a:r>
          </a:p>
          <a:p>
            <a:pPr lvl="2"/>
            <a:r>
              <a:rPr lang="en-US" dirty="0"/>
              <a:t>Slow even when GPU accelerated</a:t>
            </a:r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1"/>
            <a:r>
              <a:rPr lang="en-US" b="1" dirty="0" err="1"/>
              <a:t>Gensim</a:t>
            </a:r>
            <a:r>
              <a:rPr lang="en-US" b="1" dirty="0"/>
              <a:t> Trained</a:t>
            </a:r>
          </a:p>
          <a:p>
            <a:pPr lvl="2"/>
            <a:r>
              <a:rPr lang="en-US" dirty="0"/>
              <a:t>Very fast</a:t>
            </a:r>
          </a:p>
          <a:p>
            <a:pPr lvl="2"/>
            <a:r>
              <a:rPr lang="en-US" dirty="0"/>
              <a:t>Possibly less fine-grained control</a:t>
            </a:r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1"/>
            <a:r>
              <a:rPr lang="en-US" b="1" dirty="0"/>
              <a:t>Google Pre-Trained</a:t>
            </a:r>
          </a:p>
          <a:p>
            <a:pPr lvl="2"/>
            <a:r>
              <a:rPr lang="en-US" dirty="0"/>
              <a:t>Fastest</a:t>
            </a:r>
          </a:p>
          <a:p>
            <a:pPr lvl="2"/>
            <a:r>
              <a:rPr lang="en-US" dirty="0"/>
              <a:t>Advantage of training on existing corpus</a:t>
            </a:r>
          </a:p>
          <a:p>
            <a:pPr lvl="2"/>
            <a:r>
              <a:rPr lang="en-US" dirty="0"/>
              <a:t>Cannot custom train to our dataset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9B83A-B827-4C71-BB5D-8A2D0F578BB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3076" name="Picture 4" descr="GitHub - tensorflow/tensorflow: An Open Source Machine Learning ...">
            <a:extLst>
              <a:ext uri="{FF2B5EF4-FFF2-40B4-BE49-F238E27FC236}">
                <a16:creationId xmlns:a16="http://schemas.microsoft.com/office/drawing/2014/main" id="{8EAFE64B-138E-42BA-BA89-DF9FA96BF9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2" t="20371" r="18334" b="17408"/>
          <a:stretch/>
        </p:blipFill>
        <p:spPr bwMode="auto">
          <a:xfrm>
            <a:off x="6477000" y="1389380"/>
            <a:ext cx="2209800" cy="122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GitHub - RaRe-Technologies/gensim: Topic Modelling for Humans">
            <a:extLst>
              <a:ext uri="{FF2B5EF4-FFF2-40B4-BE49-F238E27FC236}">
                <a16:creationId xmlns:a16="http://schemas.microsoft.com/office/drawing/2014/main" id="{6E3028F8-9391-4916-9D62-D8203ED80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858970"/>
            <a:ext cx="24384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oogle Code">
            <a:extLst>
              <a:ext uri="{FF2B5EF4-FFF2-40B4-BE49-F238E27FC236}">
                <a16:creationId xmlns:a16="http://schemas.microsoft.com/office/drawing/2014/main" id="{287FB2DA-7F32-42B7-B67B-F1DA4278C1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9" b="10155"/>
          <a:stretch/>
        </p:blipFill>
        <p:spPr bwMode="auto">
          <a:xfrm>
            <a:off x="6858000" y="4325085"/>
            <a:ext cx="1625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5619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</a:t>
            </a:r>
            <a:r>
              <a:rPr lang="en-US" dirty="0" err="1"/>
              <a:t>GloVe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 err="1"/>
              <a:t>GloVe</a:t>
            </a:r>
            <a:r>
              <a:rPr lang="en-US" b="1" dirty="0"/>
              <a:t> Word Embedding</a:t>
            </a:r>
          </a:p>
          <a:p>
            <a:pPr lvl="2"/>
            <a:r>
              <a:rPr lang="en-CA" dirty="0"/>
              <a:t>Global Vectors for Word Representation</a:t>
            </a:r>
          </a:p>
          <a:p>
            <a:pPr lvl="2"/>
            <a:r>
              <a:rPr lang="en-US" dirty="0"/>
              <a:t>An alternate model</a:t>
            </a:r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B4DD71D-8A03-4CDA-A9C5-12F45A070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880" y="13716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C90879-B669-4FAD-AD6E-7DE4B8BB1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3276600"/>
            <a:ext cx="8001000" cy="276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399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Benchmarking – Logistic Regression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 err="1"/>
              <a:t>Gensim</a:t>
            </a:r>
            <a:r>
              <a:rPr lang="en-US" b="1" dirty="0"/>
              <a:t> Word2Vec Word Embeddings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r>
              <a:rPr lang="en-US" b="1" dirty="0"/>
              <a:t>Google Word2Vec Pre-Trained Word Embeddings</a:t>
            </a:r>
          </a:p>
          <a:p>
            <a:pPr marL="1371600" lvl="3" indent="0">
              <a:buNone/>
            </a:pPr>
            <a:endParaRPr lang="en-US" dirty="0"/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C3F0AC-D58E-4623-926B-728242AA1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05025"/>
            <a:ext cx="4610100" cy="1666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CE96B2-CEF1-4558-8374-67D69FF88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756785"/>
            <a:ext cx="46101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444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382000" cy="114300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061D8A-833F-422D-9DF5-AEA0DC5EB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838200"/>
            <a:ext cx="5562600" cy="58674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23318D-1CD4-4099-AA62-2D7346B9CD0D}"/>
              </a:ext>
            </a:extLst>
          </p:cNvPr>
          <p:cNvSpPr txBox="1"/>
          <p:nvPr/>
        </p:nvSpPr>
        <p:spPr>
          <a:xfrm>
            <a:off x="6629400" y="2886670"/>
            <a:ext cx="25314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Correlation Matrix </a:t>
            </a:r>
          </a:p>
          <a:p>
            <a:pPr algn="ctr"/>
            <a:r>
              <a:rPr lang="en-CA" b="1" dirty="0"/>
              <a:t>of </a:t>
            </a:r>
          </a:p>
          <a:p>
            <a:pPr algn="ctr"/>
            <a:r>
              <a:rPr lang="en-CA" b="1" dirty="0"/>
              <a:t>Engineered Features</a:t>
            </a:r>
          </a:p>
        </p:txBody>
      </p:sp>
    </p:spTree>
    <p:extLst>
      <p:ext uri="{BB962C8B-B14F-4D97-AF65-F5344CB8AC3E}">
        <p14:creationId xmlns:p14="http://schemas.microsoft.com/office/powerpoint/2010/main" val="25486323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E43B6-AC45-42F8-B09B-21C9E67B50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600"/>
          <a:stretch/>
        </p:blipFill>
        <p:spPr>
          <a:xfrm>
            <a:off x="742848" y="758176"/>
            <a:ext cx="6298032" cy="59677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913A77-D2A1-4278-AAE3-D9DFD49DC7E3}"/>
              </a:ext>
            </a:extLst>
          </p:cNvPr>
          <p:cNvSpPr txBox="1"/>
          <p:nvPr/>
        </p:nvSpPr>
        <p:spPr>
          <a:xfrm>
            <a:off x="6950794" y="2505670"/>
            <a:ext cx="22236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Correlation Matrix </a:t>
            </a:r>
          </a:p>
          <a:p>
            <a:pPr algn="ctr"/>
            <a:r>
              <a:rPr lang="en-CA" b="1" dirty="0"/>
              <a:t>of </a:t>
            </a:r>
          </a:p>
          <a:p>
            <a:pPr algn="ctr"/>
            <a:r>
              <a:rPr lang="en-CA" b="1" dirty="0" err="1"/>
              <a:t>Gensim</a:t>
            </a:r>
            <a:r>
              <a:rPr lang="en-CA" b="1" dirty="0"/>
              <a:t> word2vec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D7376D6-2FA4-4494-992D-4D95A6CC4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76200"/>
            <a:ext cx="8382000" cy="114300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</p:spTree>
    <p:extLst>
      <p:ext uri="{BB962C8B-B14F-4D97-AF65-F5344CB8AC3E}">
        <p14:creationId xmlns:p14="http://schemas.microsoft.com/office/powerpoint/2010/main" val="3374247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B7D991-6D4B-435D-96C7-E4B7E38A6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30" y="-92696"/>
            <a:ext cx="6934990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21DB0B-E68A-4DDE-8D65-F2E4E5D2E3F8}"/>
              </a:ext>
            </a:extLst>
          </p:cNvPr>
          <p:cNvSpPr txBox="1"/>
          <p:nvPr/>
        </p:nvSpPr>
        <p:spPr>
          <a:xfrm>
            <a:off x="7315200" y="2131874"/>
            <a:ext cx="17620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Principal</a:t>
            </a:r>
          </a:p>
          <a:p>
            <a:pPr algn="ctr"/>
            <a:r>
              <a:rPr lang="en-CA" b="1" dirty="0"/>
              <a:t>Component </a:t>
            </a:r>
          </a:p>
          <a:p>
            <a:pPr algn="ctr"/>
            <a:r>
              <a:rPr lang="en-CA" b="1" dirty="0"/>
              <a:t>Analysis</a:t>
            </a:r>
            <a:endParaRPr lang="en-CA" dirty="0"/>
          </a:p>
          <a:p>
            <a:pPr algn="ctr"/>
            <a:endParaRPr lang="en-CA" b="1" dirty="0"/>
          </a:p>
          <a:p>
            <a:pPr algn="ctr"/>
            <a:r>
              <a:rPr lang="en-CA" dirty="0"/>
              <a:t>(Dimensionality</a:t>
            </a:r>
          </a:p>
          <a:p>
            <a:pPr algn="ctr"/>
            <a:r>
              <a:rPr lang="en-CA" dirty="0"/>
              <a:t>Reduction)</a:t>
            </a:r>
          </a:p>
        </p:txBody>
      </p:sp>
    </p:spTree>
    <p:extLst>
      <p:ext uri="{BB962C8B-B14F-4D97-AF65-F5344CB8AC3E}">
        <p14:creationId xmlns:p14="http://schemas.microsoft.com/office/powerpoint/2010/main" val="333333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CB1FD-154E-4FF3-B9F0-D937C6A20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51613F-FE84-41E6-84F9-3B5831E832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359654"/>
            <a:ext cx="8382000" cy="533400"/>
          </a:xfrm>
        </p:spPr>
        <p:txBody>
          <a:bodyPr/>
          <a:lstStyle/>
          <a:p>
            <a:r>
              <a:rPr lang="en-CA" dirty="0"/>
              <a:t>Benchmark Results</a:t>
            </a:r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5745F-AA7C-4F07-8E17-994CC18F20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00F3E4-5B3A-4789-85A4-5302BE66A7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16"/>
          <a:stretch/>
        </p:blipFill>
        <p:spPr>
          <a:xfrm>
            <a:off x="457200" y="4893054"/>
            <a:ext cx="6400800" cy="1431546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0FD12D1-1A78-4213-B8BA-83BB7D8533A6}"/>
              </a:ext>
            </a:extLst>
          </p:cNvPr>
          <p:cNvSpPr txBox="1">
            <a:spLocks/>
          </p:cNvSpPr>
          <p:nvPr/>
        </p:nvSpPr>
        <p:spPr>
          <a:xfrm>
            <a:off x="457200" y="1485900"/>
            <a:ext cx="83820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−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anose="02070309020205020404" pitchFamily="49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Top 10 Features Ranked</a:t>
            </a:r>
          </a:p>
          <a:p>
            <a:endParaRPr lang="en-CA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40B9F5-CFE2-4242-A6DE-7B9446C08D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019300"/>
            <a:ext cx="3661354" cy="23403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BD0019-FD3C-425C-830F-C34D8E5FC0CC}"/>
              </a:ext>
            </a:extLst>
          </p:cNvPr>
          <p:cNvSpPr txBox="1"/>
          <p:nvPr/>
        </p:nvSpPr>
        <p:spPr>
          <a:xfrm>
            <a:off x="6436148" y="2870537"/>
            <a:ext cx="15648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000" b="1" dirty="0"/>
              <a:t>Recursive </a:t>
            </a:r>
          </a:p>
          <a:p>
            <a:pPr algn="ctr"/>
            <a:r>
              <a:rPr lang="en-CA" sz="2000" b="1" dirty="0"/>
              <a:t>Feature </a:t>
            </a:r>
          </a:p>
          <a:p>
            <a:pPr algn="ctr"/>
            <a:r>
              <a:rPr lang="en-CA" sz="2000" b="1" dirty="0"/>
              <a:t>Elimination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3526824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20EFA-2C90-4522-BE51-4F435883A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Existing Work - Academia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256F3-A609-4BBA-AC6B-B462EC7758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447800"/>
            <a:ext cx="8382000" cy="4724400"/>
          </a:xfrm>
        </p:spPr>
        <p:txBody>
          <a:bodyPr>
            <a:normAutofit fontScale="85000" lnSpcReduction="20000"/>
          </a:bodyPr>
          <a:lstStyle/>
          <a:p>
            <a:r>
              <a:rPr lang="en-CA" dirty="0"/>
              <a:t>“Sentiment Analysis of Twitter Feeds” - </a:t>
            </a:r>
            <a:r>
              <a:rPr lang="en-CA" i="1" dirty="0"/>
              <a:t>Yogesh Garg, </a:t>
            </a:r>
            <a:r>
              <a:rPr lang="en-CA" i="1" dirty="0" err="1"/>
              <a:t>Niladri</a:t>
            </a:r>
            <a:r>
              <a:rPr lang="en-CA" i="1" dirty="0"/>
              <a:t> Chatterjee</a:t>
            </a:r>
            <a:endParaRPr lang="en-CA" dirty="0"/>
          </a:p>
          <a:p>
            <a:pPr lvl="1"/>
            <a:r>
              <a:rPr lang="en-CA" sz="2000" dirty="0">
                <a:hlinkClick r:id="rId3"/>
              </a:rPr>
              <a:t>https://link.springer.com/chapter/10.1007/978-3-319-13820-6_3</a:t>
            </a:r>
            <a:endParaRPr lang="en-CA" sz="2000" dirty="0"/>
          </a:p>
          <a:p>
            <a:pPr lvl="1"/>
            <a:r>
              <a:rPr lang="en-CA" sz="2000" dirty="0"/>
              <a:t>Similar angle for Tweet Sentiment classification -&gt; intended for use in business context</a:t>
            </a:r>
          </a:p>
          <a:p>
            <a:pPr lvl="1"/>
            <a:r>
              <a:rPr lang="en-CA" sz="2000" dirty="0"/>
              <a:t>Similar problems in parsing slang/unique features</a:t>
            </a:r>
          </a:p>
          <a:p>
            <a:pPr lvl="1"/>
            <a:endParaRPr lang="en-CA" sz="2000" dirty="0"/>
          </a:p>
          <a:p>
            <a:r>
              <a:rPr lang="en-CA" sz="2200" dirty="0"/>
              <a:t>“Twitter Sentiment Analysis with Deep Convolutional Neural Networks” - </a:t>
            </a:r>
            <a:r>
              <a:rPr lang="en-CA" sz="2200" i="1" dirty="0" err="1"/>
              <a:t>Aliaksei</a:t>
            </a:r>
            <a:r>
              <a:rPr lang="en-CA" sz="2200" i="1" dirty="0"/>
              <a:t> </a:t>
            </a:r>
            <a:r>
              <a:rPr lang="en-CA" sz="2200" i="1" dirty="0" err="1"/>
              <a:t>Severyn</a:t>
            </a:r>
            <a:r>
              <a:rPr lang="en-CA" sz="2200" i="1" dirty="0"/>
              <a:t>, Alessandro </a:t>
            </a:r>
            <a:r>
              <a:rPr lang="en-CA" sz="2200" i="1" dirty="0" err="1"/>
              <a:t>Moschitti</a:t>
            </a:r>
            <a:endParaRPr lang="en-CA" sz="2200" i="1" dirty="0"/>
          </a:p>
          <a:p>
            <a:pPr lvl="1"/>
            <a:r>
              <a:rPr lang="en-CA" sz="2000" dirty="0">
                <a:hlinkClick r:id="rId4"/>
              </a:rPr>
              <a:t>https://dl.acm.org/doi/abs/10.1145/2766462.2767830</a:t>
            </a:r>
            <a:endParaRPr lang="en-CA" sz="2000" dirty="0"/>
          </a:p>
          <a:p>
            <a:pPr lvl="1"/>
            <a:r>
              <a:rPr lang="en-CA" sz="2000" dirty="0"/>
              <a:t>Different approach than us – using Deep Learning rather than traditional methods</a:t>
            </a:r>
          </a:p>
          <a:p>
            <a:pPr lvl="1"/>
            <a:endParaRPr lang="en-CA" sz="2000" dirty="0"/>
          </a:p>
          <a:p>
            <a:r>
              <a:rPr lang="en-CA" sz="2200" dirty="0"/>
              <a:t>“Emoticon Smoothed Language Models for Twitter Sentiment Analysis” - </a:t>
            </a:r>
            <a:r>
              <a:rPr lang="fi-FI" sz="2200" i="1" dirty="0"/>
              <a:t>Kun-Lin Liu, Wu-Jun Li, Minyi Guo</a:t>
            </a:r>
            <a:endParaRPr lang="en-CA" sz="2200" i="1" dirty="0"/>
          </a:p>
          <a:p>
            <a:pPr lvl="1"/>
            <a:r>
              <a:rPr lang="en-CA" sz="2000" dirty="0">
                <a:hlinkClick r:id="rId5"/>
              </a:rPr>
              <a:t>https://www.aaai.org/ocs/index.php/AAAI/AAAI12/paper/viewPaper/5083</a:t>
            </a:r>
            <a:endParaRPr lang="en-CA" sz="2000" dirty="0"/>
          </a:p>
          <a:p>
            <a:pPr lvl="1"/>
            <a:r>
              <a:rPr lang="en-CA" sz="2000" dirty="0"/>
              <a:t>Unique approach - trains language model on manually labelled tweets - uses emoticon and hashtag data for smoothing</a:t>
            </a:r>
          </a:p>
          <a:p>
            <a:endParaRPr lang="en-CA" sz="2200" dirty="0"/>
          </a:p>
          <a:p>
            <a:pPr lvl="1"/>
            <a:endParaRPr lang="en-CA" i="1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FA0E3D-7B3A-40D3-821D-7D2A4C95D05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 descr="A picture containing dark, computer, light, table&#10;&#10;Description automatically generated">
            <a:extLst>
              <a:ext uri="{FF2B5EF4-FFF2-40B4-BE49-F238E27FC236}">
                <a16:creationId xmlns:a16="http://schemas.microsoft.com/office/drawing/2014/main" id="{18303483-0187-41BE-9DCC-E0C812F5C66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04800"/>
            <a:ext cx="19050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873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 err="1"/>
              <a:t>Gensim</a:t>
            </a:r>
            <a:r>
              <a:rPr lang="en-US" b="1" dirty="0"/>
              <a:t> Word2Vec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0F4787-CC2A-4735-8B53-7A966247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1719626"/>
            <a:ext cx="7767320" cy="435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4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/>
              <a:t>Google Word2Vec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4AA239-5669-4D84-A6C7-403B656233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12"/>
          <a:stretch/>
        </p:blipFill>
        <p:spPr>
          <a:xfrm>
            <a:off x="832130" y="1763118"/>
            <a:ext cx="7849590" cy="425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6709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 err="1"/>
              <a:t>GloVe</a:t>
            </a:r>
            <a:endParaRPr lang="en-US" b="1" dirty="0"/>
          </a:p>
          <a:p>
            <a:pPr lvl="2"/>
            <a:r>
              <a:rPr lang="en-US" dirty="0"/>
              <a:t>All word embeddings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BA825-B316-473A-B937-FEE04AA5E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2145566"/>
            <a:ext cx="8804090" cy="375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39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 err="1"/>
              <a:t>GloVe</a:t>
            </a:r>
            <a:endParaRPr lang="en-US" b="1" dirty="0"/>
          </a:p>
          <a:p>
            <a:pPr lvl="2"/>
            <a:r>
              <a:rPr lang="en-US" dirty="0"/>
              <a:t>250 item sample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52CE82-AE88-4A3B-ADD7-B4AA0ADA5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60" y="2057400"/>
            <a:ext cx="8301002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9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US Airline – Sentiment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b="1" dirty="0"/>
              <a:t>Combined Feature Engineered Dataset</a:t>
            </a:r>
          </a:p>
          <a:p>
            <a:pPr lvl="2"/>
            <a:r>
              <a:rPr lang="en-US" dirty="0"/>
              <a:t>Data is fully numerical now</a:t>
            </a:r>
          </a:p>
          <a:p>
            <a:pPr marL="457200" lvl="1" indent="0">
              <a:buNone/>
            </a:pPr>
            <a:endParaRPr lang="en-US" sz="1050" b="1" dirty="0"/>
          </a:p>
          <a:p>
            <a:pPr lvl="1"/>
            <a:r>
              <a:rPr lang="en-US" b="1" dirty="0"/>
              <a:t>Engineered Features</a:t>
            </a:r>
          </a:p>
          <a:p>
            <a:pPr lvl="2"/>
            <a:r>
              <a:rPr lang="en-US" dirty="0"/>
              <a:t>E.g. Emojis/Emoticons</a:t>
            </a:r>
          </a:p>
          <a:p>
            <a:pPr lvl="2"/>
            <a:r>
              <a:rPr lang="en-US" dirty="0"/>
              <a:t>Hashtags</a:t>
            </a:r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pPr lvl="1"/>
            <a:r>
              <a:rPr lang="en-US" b="1" dirty="0" err="1"/>
              <a:t>GloVe</a:t>
            </a:r>
            <a:r>
              <a:rPr lang="en-US" b="1" dirty="0"/>
              <a:t> Word Embeddings</a:t>
            </a:r>
          </a:p>
          <a:p>
            <a:pPr lvl="2"/>
            <a:r>
              <a:rPr lang="en-US" dirty="0"/>
              <a:t>(300 dimension)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Binary response variable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4098" name="Picture 2" descr="Numerical Data Clipart">
            <a:extLst>
              <a:ext uri="{FF2B5EF4-FFF2-40B4-BE49-F238E27FC236}">
                <a16:creationId xmlns:a16="http://schemas.microsoft.com/office/drawing/2014/main" id="{CEC3A9FB-5ED7-402F-8E44-5A21DC6CE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590800"/>
            <a:ext cx="3581400" cy="2386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9647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63E50-22AD-40C9-9725-5406A3F24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Benchmarking – Supervised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476C9-0DE9-44A7-A569-9093BA8149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CA" b="1" dirty="0"/>
              <a:t>Supervised Models (Classification)</a:t>
            </a:r>
          </a:p>
          <a:p>
            <a:endParaRPr lang="en-CA" dirty="0"/>
          </a:p>
          <a:p>
            <a:pPr lvl="1"/>
            <a:r>
              <a:rPr lang="en-CA" dirty="0"/>
              <a:t>K Nearest Neighbors</a:t>
            </a:r>
          </a:p>
          <a:p>
            <a:pPr lvl="1"/>
            <a:endParaRPr lang="en-CA" dirty="0"/>
          </a:p>
          <a:p>
            <a:pPr lvl="1"/>
            <a:r>
              <a:rPr lang="en-CA" dirty="0"/>
              <a:t>Decision Tree</a:t>
            </a:r>
          </a:p>
          <a:p>
            <a:pPr lvl="1"/>
            <a:endParaRPr lang="en-CA" dirty="0"/>
          </a:p>
          <a:p>
            <a:pPr lvl="1"/>
            <a:r>
              <a:rPr lang="en-CA" dirty="0"/>
              <a:t>Support Vector Classifier</a:t>
            </a:r>
          </a:p>
          <a:p>
            <a:pPr lvl="1"/>
            <a:endParaRPr lang="en-CA" dirty="0"/>
          </a:p>
          <a:p>
            <a:pPr lvl="1"/>
            <a:r>
              <a:rPr lang="en-CA" dirty="0"/>
              <a:t>Gaussian Naïve Bayes</a:t>
            </a:r>
          </a:p>
          <a:p>
            <a:pPr lvl="1"/>
            <a:endParaRPr lang="en-CA" dirty="0"/>
          </a:p>
          <a:p>
            <a:pPr lvl="1"/>
            <a:r>
              <a:rPr lang="en-CA" dirty="0"/>
              <a:t>Logistic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1F404E-E6F7-46C8-BF30-B95A667B5A6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2050" name="Picture 2" descr="Free Supervisor Cliparts, Download Free Clip Art, Free Clip Art on ...">
            <a:extLst>
              <a:ext uri="{FF2B5EF4-FFF2-40B4-BE49-F238E27FC236}">
                <a16:creationId xmlns:a16="http://schemas.microsoft.com/office/drawing/2014/main" id="{5AE355C4-8F6C-4AB1-A1DC-1A6B05614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280" y="2134213"/>
            <a:ext cx="2505023" cy="231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9297CBAE-362D-4347-B274-F8CA3F0065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3317241"/>
            <a:ext cx="2509520" cy="250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2585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B649-73F5-4E62-9784-7D78CB582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Benchmarking - Execution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32DA2-F5AE-4E84-9B2B-FAA5CF58B4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447800"/>
            <a:ext cx="8382000" cy="4343400"/>
          </a:xfrm>
        </p:spPr>
        <p:txBody>
          <a:bodyPr/>
          <a:lstStyle/>
          <a:p>
            <a:r>
              <a:rPr lang="en-CA" b="1" dirty="0"/>
              <a:t>Stratified K-fold Cross Validation</a:t>
            </a:r>
          </a:p>
          <a:p>
            <a:pPr lvl="1"/>
            <a:r>
              <a:rPr lang="en-CA" dirty="0"/>
              <a:t>Using </a:t>
            </a:r>
            <a:r>
              <a:rPr lang="en-CA" dirty="0" err="1"/>
              <a:t>sklearn</a:t>
            </a:r>
            <a:endParaRPr lang="en-CA" dirty="0"/>
          </a:p>
          <a:p>
            <a:pPr lvl="1"/>
            <a:r>
              <a:rPr lang="en-CA" dirty="0"/>
              <a:t>Various Scorers:</a:t>
            </a:r>
          </a:p>
          <a:p>
            <a:pPr lvl="2"/>
            <a:r>
              <a:rPr lang="en-CA" dirty="0"/>
              <a:t>Fit time, Score time, Bal. Accuracy, F1 score, F2 score, Precision, Recall, ROC-AUC</a:t>
            </a:r>
          </a:p>
          <a:p>
            <a:pPr lvl="1"/>
            <a:endParaRPr lang="en-CA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0CD6C-69BD-4549-BB2F-3A8FD6F0C15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3074" name="Picture 2" descr="Cross-validation (statistics) - Wikipedia">
            <a:extLst>
              <a:ext uri="{FF2B5EF4-FFF2-40B4-BE49-F238E27FC236}">
                <a16:creationId xmlns:a16="http://schemas.microsoft.com/office/drawing/2014/main" id="{1F3CEB61-7F1E-4A46-A8F2-0F4D982C4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560657"/>
            <a:ext cx="6096000" cy="3007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3984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Benchmarking – F2 Score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94210-4422-4CBF-BECF-D5689D5CEC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37</a:t>
            </a:fld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6EC2A5-1D56-47D2-B494-05E967D1E1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17599"/>
            <a:ext cx="8514080" cy="497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567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Benchmarking – Precision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94210-4422-4CBF-BECF-D5689D5CEC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5A3D62-0B23-4A3E-8D95-5A27F19CBE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9659" y="1117599"/>
            <a:ext cx="8489161" cy="497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520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Benchmarking – Recall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94210-4422-4CBF-BECF-D5689D5CEC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7681A1-793D-4011-A365-E8CEB10DF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050" y="1117599"/>
            <a:ext cx="8400380" cy="497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757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20EFA-2C90-4522-BE51-4F435883A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Existing Work - Industry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256F3-A609-4BBA-AC6B-B462EC7758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600200"/>
            <a:ext cx="8382000" cy="44958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sz="2000" b="1" dirty="0"/>
              <a:t>Existing Software Products providing Twitter Sentiment Analysis:</a:t>
            </a:r>
          </a:p>
          <a:p>
            <a:pPr lvl="1"/>
            <a:endParaRPr lang="en-CA" sz="1800" dirty="0"/>
          </a:p>
          <a:p>
            <a:r>
              <a:rPr lang="en-CA" sz="2000" dirty="0"/>
              <a:t>NCSU Tweet Sentiment Visualization App Software</a:t>
            </a:r>
          </a:p>
          <a:p>
            <a:pPr lvl="1"/>
            <a:r>
              <a:rPr lang="en-CA" sz="1800" dirty="0">
                <a:hlinkClick r:id="rId2"/>
              </a:rPr>
              <a:t>https://www.csc2.ncsu.edu/faculty/healey/tweet_viz</a:t>
            </a:r>
            <a:endParaRPr lang="en-CA" sz="1800" dirty="0"/>
          </a:p>
          <a:p>
            <a:endParaRPr lang="en-CA" sz="2000" dirty="0"/>
          </a:p>
          <a:p>
            <a:endParaRPr lang="en-CA" sz="2000" dirty="0"/>
          </a:p>
          <a:p>
            <a:r>
              <a:rPr lang="en-CA" sz="2000" dirty="0"/>
              <a:t>Mention</a:t>
            </a:r>
          </a:p>
          <a:p>
            <a:pPr lvl="1"/>
            <a:r>
              <a:rPr lang="en-CA" sz="1800" dirty="0">
                <a:hlinkClick r:id="rId3"/>
              </a:rPr>
              <a:t>https://mention.com</a:t>
            </a:r>
            <a:endParaRPr lang="en-CA" sz="1800" dirty="0"/>
          </a:p>
          <a:p>
            <a:pPr lvl="1"/>
            <a:endParaRPr lang="en-CA" sz="1800" dirty="0"/>
          </a:p>
          <a:p>
            <a:pPr lvl="1"/>
            <a:endParaRPr lang="en-CA" sz="1800" dirty="0"/>
          </a:p>
          <a:p>
            <a:r>
              <a:rPr lang="en-CA" sz="2000" dirty="0"/>
              <a:t>Social Searcher</a:t>
            </a:r>
          </a:p>
          <a:p>
            <a:pPr lvl="1"/>
            <a:r>
              <a:rPr lang="en-CA" sz="1800" dirty="0">
                <a:hlinkClick r:id="rId4"/>
              </a:rPr>
              <a:t>https://www.social-searcher.com/</a:t>
            </a:r>
            <a:endParaRPr lang="en-CA" sz="1800" dirty="0"/>
          </a:p>
          <a:p>
            <a:endParaRPr lang="en-CA" sz="2000" dirty="0"/>
          </a:p>
          <a:p>
            <a:endParaRPr lang="en-CA" sz="2000" dirty="0"/>
          </a:p>
          <a:p>
            <a:r>
              <a:rPr lang="en-CA" sz="2000" dirty="0"/>
              <a:t>Many others available – some integrated into CRMs/other marketing software</a:t>
            </a:r>
          </a:p>
          <a:p>
            <a:endParaRPr lang="en-CA" sz="2200" dirty="0"/>
          </a:p>
          <a:p>
            <a:pPr lvl="1"/>
            <a:endParaRPr lang="en-CA" i="1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FA0E3D-7B3A-40D3-821D-7D2A4C95D05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 descr="A picture containing indoor, accessory, monitor, sitting&#10;&#10;Description automatically generated">
            <a:extLst>
              <a:ext uri="{FF2B5EF4-FFF2-40B4-BE49-F238E27FC236}">
                <a16:creationId xmlns:a16="http://schemas.microsoft.com/office/drawing/2014/main" id="{9357B877-B521-4892-97BC-292026B595F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04800"/>
            <a:ext cx="1371600" cy="1036320"/>
          </a:xfrm>
          <a:prstGeom prst="rect">
            <a:avLst/>
          </a:prstGeom>
        </p:spPr>
      </p:pic>
      <p:pic>
        <p:nvPicPr>
          <p:cNvPr id="2050" name="Picture 2" descr="Mention-logo - Learnit Anytime">
            <a:extLst>
              <a:ext uri="{FF2B5EF4-FFF2-40B4-BE49-F238E27FC236}">
                <a16:creationId xmlns:a16="http://schemas.microsoft.com/office/drawing/2014/main" id="{671B2AA1-6F42-4AE1-8D17-0F499AF96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2449195"/>
            <a:ext cx="1199761" cy="979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ocial Searcher (@social_searcher) | Twitter">
            <a:extLst>
              <a:ext uri="{FF2B5EF4-FFF2-40B4-BE49-F238E27FC236}">
                <a16:creationId xmlns:a16="http://schemas.microsoft.com/office/drawing/2014/main" id="{5552EA16-BE9C-4C17-A43C-B8A6AE5FE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3868420"/>
            <a:ext cx="1039495" cy="1039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5117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Benchmarking – ROC-AUC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94210-4422-4CBF-BECF-D5689D5CEC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0F95FA-A17E-498A-BC57-96034D1DFF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9564" y="1117599"/>
            <a:ext cx="8449351" cy="497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6432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Benchmarking – Fit Time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94210-4422-4CBF-BECF-D5689D5CEC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8BB2AB-AC71-460B-A412-7E3FE7C98A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0820" y="1117599"/>
            <a:ext cx="8366839" cy="497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88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3D23E-B8FF-4040-B3CB-8BABA8CB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Hyperparameter Optimization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1B713-C170-4759-8C64-2112A822A7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Grid Search</a:t>
            </a:r>
            <a:endParaRPr lang="en-CA" dirty="0"/>
          </a:p>
          <a:p>
            <a:pPr lvl="1"/>
            <a:r>
              <a:rPr lang="en-CA" b="1" dirty="0"/>
              <a:t> </a:t>
            </a:r>
            <a:r>
              <a:rPr lang="en-CA" dirty="0"/>
              <a:t>Exhaustive test of parameters from a specified list</a:t>
            </a:r>
          </a:p>
          <a:p>
            <a:pPr lvl="1"/>
            <a:r>
              <a:rPr lang="en-CA" dirty="0"/>
              <a:t>Time consuming, but certain to provide the best set of parameters</a:t>
            </a:r>
          </a:p>
          <a:p>
            <a:pPr lvl="1"/>
            <a:endParaRPr lang="en-CA" b="1" dirty="0"/>
          </a:p>
          <a:p>
            <a:r>
              <a:rPr lang="en-CA" b="1" dirty="0"/>
              <a:t>Random Search</a:t>
            </a:r>
          </a:p>
          <a:p>
            <a:pPr lvl="1"/>
            <a:r>
              <a:rPr lang="en-CA" dirty="0"/>
              <a:t>Random search of provide parameters</a:t>
            </a:r>
          </a:p>
          <a:p>
            <a:pPr lvl="1"/>
            <a:r>
              <a:rPr lang="en-CA" dirty="0"/>
              <a:t>Faster but could possibly miss some combinations of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51E668-F647-4663-99F7-256B71AF8E5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2316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7E6C2-9943-453F-8F3F-37E067535C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E0C5D7-F240-4E0E-8870-963AA8893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587" y="-27000"/>
            <a:ext cx="6973958" cy="3456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22C948-9486-4D5A-96E5-5E315EFB6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47000" y="3402000"/>
            <a:ext cx="6973200" cy="345194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60EC6A4-33B7-4563-BA3D-E38B533FB2A4}"/>
              </a:ext>
            </a:extLst>
          </p:cNvPr>
          <p:cNvSpPr txBox="1"/>
          <p:nvPr/>
        </p:nvSpPr>
        <p:spPr>
          <a:xfrm>
            <a:off x="339798" y="1715056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Pre-optimization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577C70-E752-45FF-9AB8-C595CCA6E5EC}"/>
              </a:ext>
            </a:extLst>
          </p:cNvPr>
          <p:cNvSpPr txBox="1"/>
          <p:nvPr/>
        </p:nvSpPr>
        <p:spPr>
          <a:xfrm>
            <a:off x="288501" y="4659868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Post-optimization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924A17-1FFF-4FA6-A5A3-13DA4A1E7B55}"/>
              </a:ext>
            </a:extLst>
          </p:cNvPr>
          <p:cNvSpPr txBox="1"/>
          <p:nvPr/>
        </p:nvSpPr>
        <p:spPr>
          <a:xfrm>
            <a:off x="343699" y="76200"/>
            <a:ext cx="20185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Hyperparameter </a:t>
            </a:r>
          </a:p>
          <a:p>
            <a:pPr algn="ctr"/>
            <a:r>
              <a:rPr lang="en-CA" b="1" dirty="0"/>
              <a:t>Optimization: </a:t>
            </a:r>
          </a:p>
          <a:p>
            <a:pPr algn="ctr"/>
            <a:r>
              <a:rPr lang="en-CA" b="1" dirty="0"/>
              <a:t>Logistic </a:t>
            </a:r>
          </a:p>
          <a:p>
            <a:pPr algn="ctr"/>
            <a:r>
              <a:rPr lang="en-CA" b="1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30208699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7E6C2-9943-453F-8F3F-37E067535C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23C62D-F5BE-49D4-AF92-D9493B58DE50}"/>
              </a:ext>
            </a:extLst>
          </p:cNvPr>
          <p:cNvSpPr/>
          <p:nvPr/>
        </p:nvSpPr>
        <p:spPr>
          <a:xfrm>
            <a:off x="7300143" y="5029200"/>
            <a:ext cx="1767657" cy="1828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noFill/>
              </a:ln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0EC6A4-33B7-4563-BA3D-E38B533FB2A4}"/>
              </a:ext>
            </a:extLst>
          </p:cNvPr>
          <p:cNvSpPr txBox="1"/>
          <p:nvPr/>
        </p:nvSpPr>
        <p:spPr>
          <a:xfrm>
            <a:off x="339798" y="1715056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Pre-optimization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577C70-E752-45FF-9AB8-C595CCA6E5EC}"/>
              </a:ext>
            </a:extLst>
          </p:cNvPr>
          <p:cNvSpPr txBox="1"/>
          <p:nvPr/>
        </p:nvSpPr>
        <p:spPr>
          <a:xfrm>
            <a:off x="288501" y="4659868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Post-optimization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0F0F08-05E5-41D0-B5F3-F9A7BACB2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9698" y="0"/>
            <a:ext cx="6924301" cy="33467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16A158-522D-4E6D-B77A-8AA2894B3C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26849" y="3429001"/>
            <a:ext cx="6917151" cy="330074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34C92C3-BEC7-4E93-915A-DF9CB4BBE832}"/>
              </a:ext>
            </a:extLst>
          </p:cNvPr>
          <p:cNvSpPr txBox="1"/>
          <p:nvPr/>
        </p:nvSpPr>
        <p:spPr>
          <a:xfrm>
            <a:off x="343699" y="76200"/>
            <a:ext cx="20185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Hyperparameter </a:t>
            </a:r>
          </a:p>
          <a:p>
            <a:pPr algn="ctr"/>
            <a:r>
              <a:rPr lang="en-CA" b="1" dirty="0"/>
              <a:t>Optimization: </a:t>
            </a:r>
          </a:p>
          <a:p>
            <a:pPr algn="ctr"/>
            <a:r>
              <a:rPr lang="en-CA" b="1" dirty="0"/>
              <a:t>Logistic </a:t>
            </a:r>
          </a:p>
          <a:p>
            <a:pPr algn="ctr"/>
            <a:r>
              <a:rPr lang="en-CA" b="1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32243013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7E6C2-9943-453F-8F3F-37E067535C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23C62D-F5BE-49D4-AF92-D9493B58DE50}"/>
              </a:ext>
            </a:extLst>
          </p:cNvPr>
          <p:cNvSpPr/>
          <p:nvPr/>
        </p:nvSpPr>
        <p:spPr>
          <a:xfrm>
            <a:off x="7300143" y="5029200"/>
            <a:ext cx="1767657" cy="1828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noFill/>
              </a:ln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0EC6A4-33B7-4563-BA3D-E38B533FB2A4}"/>
              </a:ext>
            </a:extLst>
          </p:cNvPr>
          <p:cNvSpPr txBox="1"/>
          <p:nvPr/>
        </p:nvSpPr>
        <p:spPr>
          <a:xfrm>
            <a:off x="339798" y="1715056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Pre-optimization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577C70-E752-45FF-9AB8-C595CCA6E5EC}"/>
              </a:ext>
            </a:extLst>
          </p:cNvPr>
          <p:cNvSpPr txBox="1"/>
          <p:nvPr/>
        </p:nvSpPr>
        <p:spPr>
          <a:xfrm>
            <a:off x="288501" y="4659868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Post-optimization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69B4F1-CFEE-4E3A-A984-1076E2A75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97922" y="0"/>
            <a:ext cx="6950642" cy="33979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ADEBD6-8503-44B7-B257-A7E25FF0F6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1945" y="3460058"/>
            <a:ext cx="7012055" cy="339794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18CB33F-1CDF-41CE-AC64-14EA90FDF5EB}"/>
              </a:ext>
            </a:extLst>
          </p:cNvPr>
          <p:cNvSpPr txBox="1"/>
          <p:nvPr/>
        </p:nvSpPr>
        <p:spPr>
          <a:xfrm>
            <a:off x="343699" y="76200"/>
            <a:ext cx="20185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Hyperparameter </a:t>
            </a:r>
          </a:p>
          <a:p>
            <a:pPr algn="ctr"/>
            <a:r>
              <a:rPr lang="en-CA" b="1" dirty="0"/>
              <a:t>Optimization: </a:t>
            </a:r>
          </a:p>
          <a:p>
            <a:pPr algn="ctr"/>
            <a:r>
              <a:rPr lang="en-CA" b="1" dirty="0"/>
              <a:t>Logistic </a:t>
            </a:r>
          </a:p>
          <a:p>
            <a:pPr algn="ctr"/>
            <a:r>
              <a:rPr lang="en-CA" b="1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40352387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1D9F-65EC-4B7D-9106-C39776AF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Ensemble 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73FD3D-D658-4C15-8B14-9390DE0DDC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Boosting</a:t>
            </a:r>
          </a:p>
          <a:p>
            <a:pPr lvl="1"/>
            <a:r>
              <a:rPr lang="en-CA" dirty="0"/>
              <a:t>Gradient Boosting Machine</a:t>
            </a:r>
          </a:p>
          <a:p>
            <a:pPr lvl="1"/>
            <a:r>
              <a:rPr lang="en-CA" dirty="0"/>
              <a:t>Ada Boost</a:t>
            </a:r>
          </a:p>
          <a:p>
            <a:endParaRPr lang="en-CA" dirty="0"/>
          </a:p>
          <a:p>
            <a:r>
              <a:rPr lang="en-CA" b="1" dirty="0"/>
              <a:t>Bagging</a:t>
            </a:r>
          </a:p>
          <a:p>
            <a:pPr lvl="1"/>
            <a:r>
              <a:rPr lang="en-CA" dirty="0"/>
              <a:t>Random Forest</a:t>
            </a:r>
          </a:p>
          <a:p>
            <a:pPr lvl="1"/>
            <a:r>
              <a:rPr lang="en-CA" dirty="0"/>
              <a:t>Bagging Classifier</a:t>
            </a:r>
          </a:p>
          <a:p>
            <a:endParaRPr lang="en-CA" dirty="0"/>
          </a:p>
          <a:p>
            <a:r>
              <a:rPr lang="en-CA" b="1" dirty="0"/>
              <a:t>Stacking</a:t>
            </a:r>
          </a:p>
          <a:p>
            <a:pPr lvl="1"/>
            <a:r>
              <a:rPr lang="en-CA" dirty="0"/>
              <a:t>Stacking Classifier (sci-kit learn 0.22)</a:t>
            </a:r>
          </a:p>
          <a:p>
            <a:pPr lvl="1"/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7E6C2-9943-453F-8F3F-37E067535C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6F9469E-7DA8-4258-8726-F8FF1A288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5184" y="2514600"/>
            <a:ext cx="4217744" cy="250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72745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D1AD7-FCB3-4CE1-B332-E70A8A6D5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BERT – Model Results vs. Best of Rest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53DEF-4160-471A-B11B-200D3C651B9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7423BCB-CCB8-4055-811E-A734532771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219200"/>
            <a:ext cx="8382000" cy="4724400"/>
          </a:xfrm>
        </p:spPr>
        <p:txBody>
          <a:bodyPr>
            <a:normAutofit/>
          </a:bodyPr>
          <a:lstStyle/>
          <a:p>
            <a:r>
              <a:rPr lang="en-CA" sz="2000" dirty="0"/>
              <a:t>BERT (</a:t>
            </a:r>
            <a:r>
              <a:rPr lang="en-CA" sz="2000" b="1" dirty="0" err="1"/>
              <a:t>B</a:t>
            </a:r>
            <a:r>
              <a:rPr lang="en-CA" sz="2000" dirty="0" err="1"/>
              <a:t>iDirectional</a:t>
            </a:r>
            <a:r>
              <a:rPr lang="en-CA" sz="2000" dirty="0"/>
              <a:t> </a:t>
            </a:r>
            <a:r>
              <a:rPr lang="en-CA" sz="2000" b="1" dirty="0"/>
              <a:t>E</a:t>
            </a:r>
            <a:r>
              <a:rPr lang="en-CA" sz="2000" dirty="0"/>
              <a:t>ncoder </a:t>
            </a:r>
            <a:r>
              <a:rPr lang="en-CA" sz="2000" b="1" dirty="0"/>
              <a:t>R</a:t>
            </a:r>
            <a:r>
              <a:rPr lang="en-CA" sz="2000" dirty="0"/>
              <a:t>epresentations for </a:t>
            </a:r>
            <a:r>
              <a:rPr lang="en-CA" sz="2000" b="1" dirty="0"/>
              <a:t>T</a:t>
            </a:r>
            <a:r>
              <a:rPr lang="en-CA" sz="2000" dirty="0"/>
              <a:t>ransformers)</a:t>
            </a:r>
          </a:p>
          <a:p>
            <a:r>
              <a:rPr lang="en-CA" sz="2000" dirty="0"/>
              <a:t>Used base uncased base BERT model </a:t>
            </a:r>
          </a:p>
          <a:p>
            <a:r>
              <a:rPr lang="en-CA" sz="2000" dirty="0"/>
              <a:t>Metrics were the best, but fit/score time was very poor</a:t>
            </a:r>
          </a:p>
          <a:p>
            <a:pPr lvl="1"/>
            <a:r>
              <a:rPr lang="en-CA" sz="1800" dirty="0"/>
              <a:t>Therefore, BERT was not chosen</a:t>
            </a:r>
          </a:p>
        </p:txBody>
      </p:sp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DC9B2791-F02F-4D13-8773-4C96528F4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94713"/>
              </p:ext>
            </p:extLst>
          </p:nvPr>
        </p:nvGraphicFramePr>
        <p:xfrm>
          <a:off x="584200" y="2895600"/>
          <a:ext cx="8128000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46438155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785872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143952937"/>
                    </a:ext>
                  </a:extLst>
                </a:gridCol>
                <a:gridCol w="1889210">
                  <a:extLst>
                    <a:ext uri="{9D8B030D-6E8A-4147-A177-3AD203B41FA5}">
                      <a16:colId xmlns:a16="http://schemas.microsoft.com/office/drawing/2014/main" val="2919415499"/>
                    </a:ext>
                  </a:extLst>
                </a:gridCol>
                <a:gridCol w="1361990">
                  <a:extLst>
                    <a:ext uri="{9D8B030D-6E8A-4147-A177-3AD203B41FA5}">
                      <a16:colId xmlns:a16="http://schemas.microsoft.com/office/drawing/2014/main" val="40054967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b="0" i="1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GradientBoosting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Stacking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205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b="1" i="0" dirty="0"/>
                        <a:t>Fit Time 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/>
                        <a:t>~</a:t>
                      </a:r>
                      <a:r>
                        <a:rPr lang="en-CA" b="0" dirty="0"/>
                        <a:t>300s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32.21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21.86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88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b="1" dirty="0"/>
                        <a:t>Score Time 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~60s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7779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b="1" dirty="0"/>
                        <a:t>F2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9341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b="1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8170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b="1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217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b="1" dirty="0"/>
                        <a:t>ROC-AUC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0.783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0.794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312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18258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D1AD7-FCB3-4CE1-B332-E70A8A6D5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4432C7-4F38-4291-B329-32549BF905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371600"/>
            <a:ext cx="8382000" cy="4572000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/>
              <a:t>Using scores/metrics to select model</a:t>
            </a:r>
            <a:endParaRPr lang="en-CA" dirty="0"/>
          </a:p>
          <a:p>
            <a:pPr lvl="1"/>
            <a:r>
              <a:rPr lang="en-CA" dirty="0"/>
              <a:t>F2 score</a:t>
            </a:r>
          </a:p>
          <a:p>
            <a:pPr lvl="1"/>
            <a:r>
              <a:rPr lang="en-CA" dirty="0"/>
              <a:t>Fit time (as this may need to be deployed)</a:t>
            </a:r>
          </a:p>
          <a:p>
            <a:pPr lvl="1"/>
            <a:r>
              <a:rPr lang="en-CA" dirty="0"/>
              <a:t>Learning Curve</a:t>
            </a:r>
          </a:p>
          <a:p>
            <a:pPr lvl="1"/>
            <a:r>
              <a:rPr lang="en-CA" dirty="0"/>
              <a:t>Precision-Recall Curve</a:t>
            </a:r>
          </a:p>
          <a:p>
            <a:pPr lvl="1"/>
            <a:endParaRPr lang="en-CA" dirty="0"/>
          </a:p>
          <a:p>
            <a:r>
              <a:rPr lang="en-CA" b="1" dirty="0"/>
              <a:t>Narrowed down list</a:t>
            </a:r>
            <a:endParaRPr lang="en-CA" dirty="0"/>
          </a:p>
          <a:p>
            <a:pPr lvl="1"/>
            <a:r>
              <a:rPr lang="en-CA" i="1" dirty="0"/>
              <a:t>Logistic Regression</a:t>
            </a:r>
          </a:p>
          <a:p>
            <a:pPr lvl="2"/>
            <a:r>
              <a:rPr lang="en-CA" dirty="0"/>
              <a:t>Good fit time, good metrics - </a:t>
            </a:r>
            <a:r>
              <a:rPr lang="en-CA" u="sng" dirty="0"/>
              <a:t>selected</a:t>
            </a:r>
            <a:endParaRPr lang="en-CA" dirty="0"/>
          </a:p>
          <a:p>
            <a:pPr lvl="1"/>
            <a:r>
              <a:rPr lang="en-CA" i="1" dirty="0"/>
              <a:t>Gradient Boosting Machine</a:t>
            </a:r>
          </a:p>
          <a:p>
            <a:pPr lvl="2"/>
            <a:r>
              <a:rPr lang="en-CA" dirty="0"/>
              <a:t>Fit time and parameters too complex - </a:t>
            </a:r>
            <a:r>
              <a:rPr lang="en-CA" u="sng" dirty="0"/>
              <a:t>rejected</a:t>
            </a:r>
            <a:endParaRPr lang="en-CA" dirty="0"/>
          </a:p>
          <a:p>
            <a:pPr lvl="1"/>
            <a:r>
              <a:rPr lang="en-CA" i="1" dirty="0"/>
              <a:t>Stacking</a:t>
            </a:r>
          </a:p>
          <a:p>
            <a:pPr lvl="2"/>
            <a:r>
              <a:rPr lang="en-CA" dirty="0"/>
              <a:t>Good combination of base learners, fit time acceptable - </a:t>
            </a:r>
            <a:r>
              <a:rPr lang="en-CA" u="sng" dirty="0"/>
              <a:t>selected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53DEF-4160-471A-B11B-200D3C651B9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47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1D9F-65EC-4B7D-9106-C39776AFD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304800"/>
            <a:ext cx="8382000" cy="1143000"/>
          </a:xfrm>
        </p:spPr>
        <p:txBody>
          <a:bodyPr/>
          <a:lstStyle/>
          <a:p>
            <a:r>
              <a:rPr lang="en-CA" dirty="0"/>
              <a:t>Model Selection – Learning Curve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7E6C2-9943-453F-8F3F-37E067535C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E0C5D7-F240-4E0E-8870-963AA8893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2041" y="1222490"/>
            <a:ext cx="4387518" cy="21403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9F7918-8316-44E9-AD81-03DD66993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74106" y="1121349"/>
            <a:ext cx="4369894" cy="21403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9DE919-DBFF-4979-B148-79E128E7DA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2000" y="3715950"/>
            <a:ext cx="6400800" cy="314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182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Loading/Cleaning 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0"/>
            <a:ext cx="8382000" cy="4495800"/>
          </a:xfrm>
        </p:spPr>
        <p:txBody>
          <a:bodyPr>
            <a:normAutofit fontScale="77500" lnSpcReduction="20000"/>
          </a:bodyPr>
          <a:lstStyle/>
          <a:p>
            <a:pPr lvl="1"/>
            <a:r>
              <a:rPr lang="en-US" b="1" dirty="0"/>
              <a:t>Loading Data</a:t>
            </a:r>
          </a:p>
          <a:p>
            <a:pPr lvl="2"/>
            <a:r>
              <a:rPr lang="en-US" dirty="0"/>
              <a:t>Available as CSV and SQL</a:t>
            </a:r>
          </a:p>
          <a:p>
            <a:pPr lvl="2"/>
            <a:r>
              <a:rPr lang="en-US" dirty="0"/>
              <a:t>UTF-8 encoding to preserve emojis </a:t>
            </a:r>
            <a:r>
              <a:rPr lang="en-CA" dirty="0"/>
              <a:t>👍 </a:t>
            </a:r>
            <a:endParaRPr lang="en-CA" b="1" dirty="0"/>
          </a:p>
          <a:p>
            <a:pPr lvl="1"/>
            <a:endParaRPr lang="en-US" b="1" dirty="0"/>
          </a:p>
          <a:p>
            <a:pPr lvl="1"/>
            <a:r>
              <a:rPr lang="en-US" b="1" dirty="0"/>
              <a:t>Twitter data notoriously unclean</a:t>
            </a:r>
          </a:p>
          <a:p>
            <a:pPr lvl="2"/>
            <a:r>
              <a:rPr lang="en-US" dirty="0"/>
              <a:t>Character limit forces non-standard English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Remove noise for sentiment analysis</a:t>
            </a:r>
          </a:p>
          <a:p>
            <a:pPr lvl="2"/>
            <a:r>
              <a:rPr lang="en-US" dirty="0"/>
              <a:t>@ Mentions, </a:t>
            </a:r>
            <a:r>
              <a:rPr lang="en-US" b="1" dirty="0"/>
              <a:t>RT </a:t>
            </a:r>
            <a:r>
              <a:rPr lang="en-US" dirty="0"/>
              <a:t>re-tweets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Retain value-adds</a:t>
            </a:r>
          </a:p>
          <a:p>
            <a:pPr lvl="2"/>
            <a:r>
              <a:rPr lang="en-US" dirty="0"/>
              <a:t>Emojis 💻, hashtags #</a:t>
            </a:r>
          </a:p>
          <a:p>
            <a:pPr lvl="2"/>
            <a:r>
              <a:rPr lang="en-US" dirty="0"/>
              <a:t>Add important context and content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Clean text itself</a:t>
            </a:r>
          </a:p>
          <a:p>
            <a:pPr lvl="2"/>
            <a:r>
              <a:rPr lang="en-US" dirty="0"/>
              <a:t>Remove HTML, translate slang, remove STOP words and grammar, lemmatize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44166F-3A2F-454F-BC2B-4960FF678D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0" t="35046" r="6863" b="35047"/>
          <a:stretch/>
        </p:blipFill>
        <p:spPr bwMode="auto">
          <a:xfrm>
            <a:off x="5819775" y="3771900"/>
            <a:ext cx="2867025" cy="705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witter's New Logo: The Geometry and Evolution of Our Favorite ...">
            <a:extLst>
              <a:ext uri="{FF2B5EF4-FFF2-40B4-BE49-F238E27FC236}">
                <a16:creationId xmlns:a16="http://schemas.microsoft.com/office/drawing/2014/main" id="{39124B45-B346-4812-B8CD-3E4650337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734429"/>
            <a:ext cx="1619251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C75A5-8FE0-4963-9493-580BF92639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5999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2AB8-2924-4A8A-8141-1C0E73F00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Interpretability: Bias-Variance </a:t>
            </a:r>
            <a:r>
              <a:rPr lang="en-CA" dirty="0" err="1"/>
              <a:t>Tradeoff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5DA5BD-8F5B-45A3-9F73-2FE9C0E6F5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CA" sz="2000" dirty="0"/>
              <a:t>GBM and Stacking have slightly superior metrics (F2 score, ROC-AUC, etc.), and minimally lower misclassification error, but their learning curves do not converge as closely as Logistic Regression</a:t>
            </a:r>
          </a:p>
          <a:p>
            <a:pPr lvl="1"/>
            <a:r>
              <a:rPr lang="en-CA" sz="1800" dirty="0"/>
              <a:t>Indicates slightly lower bias, but greater variance </a:t>
            </a:r>
          </a:p>
          <a:p>
            <a:r>
              <a:rPr lang="en-CA" sz="2000" dirty="0"/>
              <a:t>Logistic Regression converges better than ensemble models, but has minimally higher misclassification error</a:t>
            </a:r>
          </a:p>
          <a:p>
            <a:pPr lvl="1"/>
            <a:r>
              <a:rPr lang="en-CA" sz="1800" dirty="0"/>
              <a:t>Indicates slightly higher bias, but lower variance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29EA6-7B03-492C-B0D0-CED6CB5F89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74F4D3-7DD2-4BB7-9E55-393ABE6507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6720" y="4017307"/>
            <a:ext cx="4230607" cy="20786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B22AF1-D6FA-4DA3-B635-95F8BC42F5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17720" y="4024927"/>
            <a:ext cx="4369894" cy="214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319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2AB8-2924-4A8A-8141-1C0E73F00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Interpretability / Risks and Bias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5DA5BD-8F5B-45A3-9F73-2FE9C0E6F5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CA" dirty="0"/>
              <a:t>Need our models to be interpretable/explainable</a:t>
            </a:r>
          </a:p>
          <a:p>
            <a:endParaRPr lang="en-CA" dirty="0"/>
          </a:p>
          <a:p>
            <a:r>
              <a:rPr lang="en-CA" dirty="0"/>
              <a:t>Significant risk of bias/unfair decision making</a:t>
            </a:r>
          </a:p>
          <a:p>
            <a:pPr lvl="1"/>
            <a:r>
              <a:rPr lang="en-CA" dirty="0"/>
              <a:t>Twitter is a volatile forum, users make decision based on inherent bias and opinions and are blunt</a:t>
            </a:r>
          </a:p>
          <a:p>
            <a:pPr lvl="1"/>
            <a:endParaRPr lang="en-CA" dirty="0"/>
          </a:p>
          <a:p>
            <a:r>
              <a:rPr lang="en-CA" dirty="0"/>
              <a:t>Need to understand how model is classifying based on our features</a:t>
            </a:r>
          </a:p>
          <a:p>
            <a:pPr lvl="1"/>
            <a:r>
              <a:rPr lang="en-CA" dirty="0"/>
              <a:t>Both to avoid bias and to understand how it will react to new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29EA6-7B03-492C-B0D0-CED6CB5F89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7729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2AB8-2924-4A8A-8141-1C0E73F00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Interpretability: Feature Importance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5DA5BD-8F5B-45A3-9F73-2FE9C0E6F5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447800"/>
            <a:ext cx="8382000" cy="5410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sz="1400" b="1" dirty="0"/>
              <a:t>Logistic Regression:</a:t>
            </a:r>
          </a:p>
          <a:p>
            <a:endParaRPr lang="en-CA" sz="1400" dirty="0"/>
          </a:p>
          <a:p>
            <a:r>
              <a:rPr lang="en-CA" sz="1400" dirty="0"/>
              <a:t>Feature: Unnamed: 0, Score: 0.00002</a:t>
            </a:r>
          </a:p>
          <a:p>
            <a:r>
              <a:rPr lang="en-CA" sz="1400" dirty="0"/>
              <a:t>Feature: 0, Score: -0.10906</a:t>
            </a:r>
          </a:p>
          <a:p>
            <a:r>
              <a:rPr lang="en-CA" sz="1400" dirty="0"/>
              <a:t>Feature: 1, Score: 0.07456</a:t>
            </a:r>
          </a:p>
          <a:p>
            <a:r>
              <a:rPr lang="en-CA" sz="1400" dirty="0"/>
              <a:t>Feature: 2, Score: 0.27539</a:t>
            </a:r>
          </a:p>
          <a:p>
            <a:r>
              <a:rPr lang="en-CA" sz="1400" dirty="0"/>
              <a:t>…</a:t>
            </a:r>
          </a:p>
          <a:p>
            <a:r>
              <a:rPr lang="en-CA" sz="1400" dirty="0"/>
              <a:t>Feature: 99, Score: -0.12889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emojis_flag</a:t>
            </a:r>
            <a:r>
              <a:rPr lang="en-CA" sz="1400" dirty="0"/>
              <a:t>, Score: -0.05040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emoticons_flag</a:t>
            </a:r>
            <a:r>
              <a:rPr lang="en-CA" sz="1400" dirty="0"/>
              <a:t>, Score: -0.83323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hashtags_flag</a:t>
            </a:r>
            <a:r>
              <a:rPr lang="en-CA" sz="1400" dirty="0"/>
              <a:t>, Score: 0.36318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numbers_flag</a:t>
            </a:r>
            <a:r>
              <a:rPr lang="en-CA" sz="1400" dirty="0"/>
              <a:t>, Score: 0.12090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retweet_flag</a:t>
            </a:r>
            <a:r>
              <a:rPr lang="en-CA" sz="1400" dirty="0"/>
              <a:t>, Score: 0.00000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http_flag</a:t>
            </a:r>
            <a:r>
              <a:rPr lang="en-CA" sz="1400" dirty="0"/>
              <a:t>, Score: -0.48279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char_length_original_scaled</a:t>
            </a:r>
            <a:r>
              <a:rPr lang="en-CA" sz="1400" dirty="0"/>
              <a:t>, Score: 0.22784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char_length_user_scaled</a:t>
            </a:r>
            <a:r>
              <a:rPr lang="en-CA" sz="1400" dirty="0"/>
              <a:t>, Score: 2.85418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emojis_num_scaled</a:t>
            </a:r>
            <a:r>
              <a:rPr lang="en-CA" sz="1400" dirty="0"/>
              <a:t>, Score: 0.00000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emoticons_num_scaled</a:t>
            </a:r>
            <a:r>
              <a:rPr lang="en-CA" sz="1400" dirty="0"/>
              <a:t>, Score: 0.00000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hashtags_num_scaled</a:t>
            </a:r>
            <a:r>
              <a:rPr lang="en-CA" sz="1400" dirty="0"/>
              <a:t>, Score: -0.66614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numbers_num_scaled</a:t>
            </a:r>
            <a:r>
              <a:rPr lang="en-CA" sz="1400" dirty="0"/>
              <a:t>, Score: 0.00000</a:t>
            </a:r>
          </a:p>
          <a:p>
            <a:r>
              <a:rPr lang="en-CA" sz="1400" dirty="0"/>
              <a:t>Feature: </a:t>
            </a:r>
            <a:r>
              <a:rPr lang="en-CA" sz="1400" dirty="0" err="1"/>
              <a:t>mentions_num_scaled</a:t>
            </a:r>
            <a:r>
              <a:rPr lang="en-CA" sz="1400" dirty="0"/>
              <a:t>, Score: -0.88700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29EA6-7B03-492C-B0D0-CED6CB5F89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097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29EA6-7B03-492C-B0D0-CED6CB5F89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53</a:t>
            </a:fld>
            <a:endParaRPr lang="en-US" dirty="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13F20CF1-C2B9-47A1-98F1-4B7EB736CF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4" t="11545" r="9166" b="954"/>
          <a:stretch/>
        </p:blipFill>
        <p:spPr>
          <a:xfrm>
            <a:off x="340312" y="516376"/>
            <a:ext cx="8745244" cy="63416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99BAE6F-B955-40B2-981B-043C67ED2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372122"/>
            <a:ext cx="8382000" cy="1143000"/>
          </a:xfrm>
        </p:spPr>
        <p:txBody>
          <a:bodyPr/>
          <a:lstStyle/>
          <a:p>
            <a:r>
              <a:rPr lang="en-CA" dirty="0"/>
              <a:t>Model Interpretability: 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33431017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1D9F-65EC-4B7D-9106-C39776AFD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304800"/>
            <a:ext cx="8382000" cy="1143000"/>
          </a:xfrm>
        </p:spPr>
        <p:txBody>
          <a:bodyPr/>
          <a:lstStyle/>
          <a:p>
            <a:r>
              <a:rPr lang="en-CA" dirty="0"/>
              <a:t>Model Interpretability – LIME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7E6C2-9943-453F-8F3F-37E067535C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4C6B51-1B84-40DA-814F-2D1E24971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526" y="955040"/>
            <a:ext cx="2457450" cy="838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2BCE40-A951-4071-8A78-190FD834B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5029200"/>
            <a:ext cx="2200275" cy="9334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413CC51-09D2-4F85-A964-1A61B29C4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1830" y="4357738"/>
            <a:ext cx="4005263" cy="23916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F140D-80DC-4AF4-9189-14AE9F69B7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400" y="1826280"/>
            <a:ext cx="3818559" cy="22475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87211D-2BF0-408B-A747-43DF20BC1F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9800" y="1047750"/>
            <a:ext cx="2171700" cy="8572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33621B-C741-48B7-ABA5-7ECA8D5490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68243" y="1920881"/>
            <a:ext cx="4068507" cy="2247583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0A4CA2-EEFB-43DF-BFCB-A96117BCECD7}"/>
              </a:ext>
            </a:extLst>
          </p:cNvPr>
          <p:cNvCxnSpPr/>
          <p:nvPr/>
        </p:nvCxnSpPr>
        <p:spPr>
          <a:xfrm>
            <a:off x="762000" y="4267200"/>
            <a:ext cx="7696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E4A6F31-EF56-4CCF-8788-398ECAAD571A}"/>
              </a:ext>
            </a:extLst>
          </p:cNvPr>
          <p:cNvCxnSpPr/>
          <p:nvPr/>
        </p:nvCxnSpPr>
        <p:spPr>
          <a:xfrm>
            <a:off x="4648200" y="685800"/>
            <a:ext cx="0" cy="3276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2ACDE01-2DFF-49D4-92E7-E7CE54E8A2AE}"/>
              </a:ext>
            </a:extLst>
          </p:cNvPr>
          <p:cNvSpPr txBox="1"/>
          <p:nvPr/>
        </p:nvSpPr>
        <p:spPr>
          <a:xfrm>
            <a:off x="1997618" y="575548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Negative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C25B32-F8E3-41BC-BAE5-000E0663AF86}"/>
              </a:ext>
            </a:extLst>
          </p:cNvPr>
          <p:cNvSpPr txBox="1"/>
          <p:nvPr/>
        </p:nvSpPr>
        <p:spPr>
          <a:xfrm>
            <a:off x="6562331" y="58570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Positive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E380F28-8637-443E-926D-5AD843121EEB}"/>
              </a:ext>
            </a:extLst>
          </p:cNvPr>
          <p:cNvSpPr txBox="1"/>
          <p:nvPr/>
        </p:nvSpPr>
        <p:spPr>
          <a:xfrm>
            <a:off x="1481906" y="457200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Neutral?</a:t>
            </a:r>
          </a:p>
        </p:txBody>
      </p:sp>
    </p:spTree>
    <p:extLst>
      <p:ext uri="{BB962C8B-B14F-4D97-AF65-F5344CB8AC3E}">
        <p14:creationId xmlns:p14="http://schemas.microsoft.com/office/powerpoint/2010/main" val="30494695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D54F8-7BA3-4357-8D06-4907D21FF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EC400-72F7-456D-BB9E-B2E6AB4678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CA" sz="1800" dirty="0"/>
              <a:t>Generally speaking, most models performed well within the given metrics (F2, Precision/Recall, ROC-AUC)</a:t>
            </a:r>
          </a:p>
          <a:p>
            <a:pPr lvl="1"/>
            <a:r>
              <a:rPr lang="en-CA" sz="1800" dirty="0"/>
              <a:t>Due to stringent data preparation, data cleaning, and feature engineering</a:t>
            </a:r>
          </a:p>
          <a:p>
            <a:r>
              <a:rPr lang="en-CA" sz="1800" dirty="0"/>
              <a:t>Logistic Regression:</a:t>
            </a:r>
          </a:p>
          <a:p>
            <a:pPr lvl="1"/>
            <a:r>
              <a:rPr lang="en-CA" sz="1800" dirty="0"/>
              <a:t>Fastest to train</a:t>
            </a:r>
          </a:p>
          <a:p>
            <a:pPr lvl="1"/>
            <a:r>
              <a:rPr lang="en-CA" sz="1800" dirty="0"/>
              <a:t>Best in ROC-AUC, and Precision</a:t>
            </a:r>
          </a:p>
          <a:p>
            <a:pPr lvl="1"/>
            <a:r>
              <a:rPr lang="en-CA" sz="1800" dirty="0"/>
              <a:t>Slightly higher Bias, Lowest Variance</a:t>
            </a:r>
          </a:p>
          <a:p>
            <a:pPr lvl="1"/>
            <a:r>
              <a:rPr lang="en-CA" sz="1800" dirty="0"/>
              <a:t>More “neutral” bias between Precision/Recall</a:t>
            </a:r>
          </a:p>
          <a:p>
            <a:r>
              <a:rPr lang="en-CA" sz="1800" dirty="0"/>
              <a:t>Gradient Boosting/Stacking:</a:t>
            </a:r>
          </a:p>
          <a:p>
            <a:pPr lvl="1"/>
            <a:r>
              <a:rPr lang="en-CA" sz="1800" dirty="0"/>
              <a:t>Relatively slow to train</a:t>
            </a:r>
          </a:p>
          <a:p>
            <a:pPr lvl="1"/>
            <a:r>
              <a:rPr lang="en-CA" sz="1800" dirty="0"/>
              <a:t>Best in F2 Score, </a:t>
            </a:r>
            <a:r>
              <a:rPr lang="en-CA" sz="1800"/>
              <a:t>and Recall</a:t>
            </a:r>
            <a:endParaRPr lang="en-CA" sz="1800" dirty="0"/>
          </a:p>
          <a:p>
            <a:pPr lvl="1"/>
            <a:r>
              <a:rPr lang="en-CA" sz="1800" dirty="0"/>
              <a:t>Lower Bias, Low Variance</a:t>
            </a:r>
          </a:p>
          <a:p>
            <a:pPr lvl="1"/>
            <a:r>
              <a:rPr lang="en-CA" sz="1800" dirty="0"/>
              <a:t>Biased towards Recall than Precision</a:t>
            </a:r>
            <a:endParaRPr lang="en-CA" sz="2000" dirty="0"/>
          </a:p>
          <a:p>
            <a:pPr lvl="1"/>
            <a:endParaRPr lang="en-CA" sz="2000" dirty="0"/>
          </a:p>
          <a:p>
            <a:pPr lvl="1"/>
            <a:endParaRPr lang="en-CA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10D7B-1A25-4208-908B-CAE7581D5D7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8802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755DE-460D-4FD8-BF8A-80F87B61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8FFBD-BF51-43F7-86B6-F4C772BD70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We would deploy Logistic Regression Model to Production</a:t>
            </a:r>
          </a:p>
          <a:p>
            <a:r>
              <a:rPr lang="en-CA" dirty="0"/>
              <a:t>Why? </a:t>
            </a:r>
          </a:p>
          <a:p>
            <a:pPr lvl="1"/>
            <a:r>
              <a:rPr lang="en-CA" dirty="0"/>
              <a:t>Very Fast Fit Time</a:t>
            </a:r>
          </a:p>
          <a:p>
            <a:pPr lvl="1"/>
            <a:r>
              <a:rPr lang="en-CA" dirty="0"/>
              <a:t>Fast Score Time</a:t>
            </a:r>
          </a:p>
          <a:p>
            <a:pPr lvl="1"/>
            <a:r>
              <a:rPr lang="en-CA" dirty="0"/>
              <a:t>Fairly small </a:t>
            </a:r>
            <a:r>
              <a:rPr lang="en-CA" dirty="0" err="1"/>
              <a:t>tradeoff</a:t>
            </a:r>
            <a:r>
              <a:rPr lang="en-CA" dirty="0"/>
              <a:t> in other metrics, such as F2 score, Recall, and ROC-AUC</a:t>
            </a:r>
          </a:p>
          <a:p>
            <a:r>
              <a:rPr lang="en-CA" dirty="0"/>
              <a:t>Given the fast-pace nature of Twitter, it is just as important to train new models, and generate predictions quickly whilst maintaining high metrics</a:t>
            </a:r>
          </a:p>
          <a:p>
            <a:r>
              <a:rPr lang="en-CA" dirty="0"/>
              <a:t>This is why we recommend deploying the Logistic Regression model to Production</a:t>
            </a:r>
          </a:p>
          <a:p>
            <a:pPr lvl="1"/>
            <a:endParaRPr lang="en-CA" dirty="0"/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62874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CFE76-B8EE-41B6-B0FD-7CEA183F3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Future Works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929B4-B54A-4FEA-8566-4FD2920C6C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Exploration of other advanced algorithms/models that better understands words in a contextual manner:</a:t>
            </a:r>
          </a:p>
          <a:p>
            <a:pPr lvl="1"/>
            <a:r>
              <a:rPr lang="en-CA" dirty="0"/>
              <a:t>Uni-Directional Neural Networks:</a:t>
            </a:r>
          </a:p>
          <a:p>
            <a:pPr lvl="2"/>
            <a:r>
              <a:rPr lang="en-CA" dirty="0"/>
              <a:t>Recurrent Neural Networks (RNN)</a:t>
            </a:r>
          </a:p>
          <a:p>
            <a:pPr lvl="2"/>
            <a:r>
              <a:rPr lang="en-CA" dirty="0"/>
              <a:t>Convolutional Neural Networks (CNN)</a:t>
            </a:r>
          </a:p>
          <a:p>
            <a:pPr lvl="1"/>
            <a:r>
              <a:rPr lang="en-CA" dirty="0"/>
              <a:t>Bi-Directional Models:</a:t>
            </a:r>
          </a:p>
          <a:p>
            <a:pPr lvl="2"/>
            <a:r>
              <a:rPr lang="en-CA" dirty="0" err="1"/>
              <a:t>ELMo</a:t>
            </a:r>
            <a:r>
              <a:rPr lang="en-CA" dirty="0"/>
              <a:t> (Embeddings from Language Models)</a:t>
            </a:r>
          </a:p>
          <a:p>
            <a:pPr lvl="2"/>
            <a:r>
              <a:rPr lang="en-CA" dirty="0"/>
              <a:t>Further investigation into BERT (Bi-Directional Encoder Representations from Transformers)</a:t>
            </a:r>
          </a:p>
          <a:p>
            <a:r>
              <a:rPr lang="en-CA" dirty="0"/>
              <a:t>Explore different similar NLP use cases related to the sentiment analysis:</a:t>
            </a:r>
          </a:p>
          <a:p>
            <a:pPr lvl="1"/>
            <a:r>
              <a:rPr lang="en-CA" dirty="0"/>
              <a:t>E.g. multi-class sentiment analysis, sarcasm detection, writing styles, etc.</a:t>
            </a:r>
          </a:p>
          <a:p>
            <a:endParaRPr lang="en-CA" dirty="0"/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0421924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07A68-D1A6-4344-9E10-BC45722E3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2590800"/>
            <a:ext cx="3352800" cy="1066800"/>
          </a:xfrm>
        </p:spPr>
        <p:txBody>
          <a:bodyPr>
            <a:normAutofit/>
          </a:bodyPr>
          <a:lstStyle/>
          <a:p>
            <a:r>
              <a:rPr lang="en-CA" sz="44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49015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Challenges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How to extract emojis?</a:t>
            </a:r>
          </a:p>
          <a:p>
            <a:pPr lvl="2"/>
            <a:r>
              <a:rPr lang="en-US" b="1" dirty="0"/>
              <a:t> </a:t>
            </a:r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2"/>
            <a:r>
              <a:rPr lang="en-US" b="1" dirty="0"/>
              <a:t>  </a:t>
            </a:r>
          </a:p>
          <a:p>
            <a:pPr lvl="2"/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 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48EF5C-D790-4A34-9AA4-98BC3D502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133600"/>
            <a:ext cx="1981200" cy="990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C68159-116B-42A7-9F33-A1DEFCA1A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3398994"/>
            <a:ext cx="5647702" cy="208740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494A7-CB08-4E77-8DA4-3600F9B4226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824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Challenges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 fontScale="70000" lnSpcReduction="20000"/>
          </a:bodyPr>
          <a:lstStyle/>
          <a:p>
            <a:pPr lvl="1"/>
            <a:r>
              <a:rPr lang="en-US" b="1" dirty="0"/>
              <a:t>Extract Hashtags?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r>
              <a:rPr lang="en-US" b="1" dirty="0"/>
              <a:t>Text to lowercase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Convert Slang</a:t>
            </a:r>
          </a:p>
          <a:p>
            <a:pPr lvl="2"/>
            <a:r>
              <a:rPr lang="en-US" dirty="0"/>
              <a:t>Find and replace based on an existing dictionary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marL="914400" lvl="2" indent="0">
              <a:buNone/>
            </a:pPr>
            <a:endParaRPr lang="en-US" b="1" dirty="0"/>
          </a:p>
          <a:p>
            <a:pPr lvl="2"/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 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27491B-F187-46FE-8B4F-ADE9F71EB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18936"/>
            <a:ext cx="7892663" cy="13980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6B2A0D-C9B5-4350-96AF-20F4B527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4343400"/>
            <a:ext cx="4572000" cy="14716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9B83A-B827-4C71-BB5D-8A2D0F578BB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779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Cleaning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2"/>
            <a:r>
              <a:rPr lang="en-US" b="1" dirty="0"/>
              <a:t>Remove stop words</a:t>
            </a:r>
          </a:p>
          <a:p>
            <a:pPr lvl="3"/>
            <a:r>
              <a:rPr lang="en-US" dirty="0"/>
              <a:t>“The”, “and”, “You”, etc. -&gt; noise</a:t>
            </a:r>
          </a:p>
          <a:p>
            <a:pPr lvl="3"/>
            <a:endParaRPr lang="en-US" dirty="0"/>
          </a:p>
          <a:p>
            <a:pPr lvl="2"/>
            <a:r>
              <a:rPr lang="en-US" b="1" dirty="0"/>
              <a:t>Remove punctuation &amp; numbers</a:t>
            </a:r>
          </a:p>
          <a:p>
            <a:pPr lvl="2"/>
            <a:endParaRPr lang="en-US" b="1" dirty="0"/>
          </a:p>
          <a:p>
            <a:pPr lvl="2"/>
            <a:r>
              <a:rPr lang="en-US" b="1" dirty="0"/>
              <a:t>Lemmatize</a:t>
            </a:r>
          </a:p>
          <a:p>
            <a:pPr lvl="2"/>
            <a:endParaRPr lang="en-US" b="1" dirty="0"/>
          </a:p>
          <a:p>
            <a:pPr lvl="2"/>
            <a:r>
              <a:rPr lang="en-US" b="1" dirty="0"/>
              <a:t>Tokenize</a:t>
            </a:r>
          </a:p>
          <a:p>
            <a:pPr marL="457200" lvl="1" indent="0">
              <a:buNone/>
            </a:pPr>
            <a:r>
              <a:rPr lang="en-US" b="1" dirty="0"/>
              <a:t> 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pic>
        <p:nvPicPr>
          <p:cNvPr id="3074" name="Picture 2" descr="spaCy · Industrial-strength Natural Language Processing in Python">
            <a:extLst>
              <a:ext uri="{FF2B5EF4-FFF2-40B4-BE49-F238E27FC236}">
                <a16:creationId xmlns:a16="http://schemas.microsoft.com/office/drawing/2014/main" id="{51E10F10-8A46-4F1E-A09E-AA2440E855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4648200"/>
            <a:ext cx="3352800" cy="176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544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b="1" dirty="0"/>
              <a:t>15 columns</a:t>
            </a:r>
          </a:p>
          <a:p>
            <a:pPr lvl="2"/>
            <a:r>
              <a:rPr lang="en-US" dirty="0"/>
              <a:t>6 main features that interest us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err="1"/>
              <a:t>airline_sentiment</a:t>
            </a:r>
            <a:endParaRPr lang="fr-FR" dirty="0"/>
          </a:p>
          <a:p>
            <a:pPr marL="1714500" lvl="3" indent="-342900">
              <a:buFont typeface="+mj-lt"/>
              <a:buAutoNum type="arabicPeriod"/>
            </a:pPr>
            <a:r>
              <a:rPr lang="fr-FR" dirty="0" err="1"/>
              <a:t>airline_sentiment</a:t>
            </a:r>
            <a:r>
              <a:rPr lang="fr-FR" dirty="0"/>
              <a:t> confidence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 err="1"/>
              <a:t>negativereason</a:t>
            </a:r>
            <a:endParaRPr lang="en-US" dirty="0"/>
          </a:p>
          <a:p>
            <a:pPr marL="1714500" lvl="3" indent="-342900">
              <a:buFont typeface="+mj-lt"/>
              <a:buAutoNum type="arabicPeriod"/>
            </a:pPr>
            <a:r>
              <a:rPr lang="en-US" dirty="0" err="1"/>
              <a:t>negativereason_confidence</a:t>
            </a:r>
            <a:endParaRPr lang="en-US" dirty="0"/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airline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text</a:t>
            </a:r>
          </a:p>
          <a:p>
            <a:pPr marL="1371600" lvl="3" indent="0">
              <a:buNone/>
            </a:pPr>
            <a:endParaRPr lang="en-US" dirty="0"/>
          </a:p>
          <a:p>
            <a:pPr marL="857250" lvl="1" indent="-342900"/>
            <a:r>
              <a:rPr lang="en-US" b="1" dirty="0"/>
              <a:t>Engineered Features</a:t>
            </a:r>
            <a:endParaRPr lang="en-US" dirty="0"/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emojis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emoticons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cleaned text (lemmas)</a:t>
            </a:r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D1B86-3DA6-40DC-BE14-EAEEE1C73E0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296075"/>
      </p:ext>
    </p:extLst>
  </p:cSld>
  <p:clrMapOvr>
    <a:masterClrMapping/>
  </p:clrMapOvr>
</p:sld>
</file>

<file path=ppt/theme/theme1.xml><?xml version="1.0" encoding="utf-8"?>
<a:theme xmlns:a="http://schemas.openxmlformats.org/drawingml/2006/main" name="YorkUSecondary">
  <a:themeElements>
    <a:clrScheme name="York">
      <a:dk1>
        <a:srgbClr val="000000"/>
      </a:dk1>
      <a:lt1>
        <a:sysClr val="window" lastClr="FFFFFF"/>
      </a:lt1>
      <a:dk2>
        <a:srgbClr val="E31837"/>
      </a:dk2>
      <a:lt2>
        <a:srgbClr val="666666"/>
      </a:lt2>
      <a:accent1>
        <a:srgbClr val="E31837"/>
      </a:accent1>
      <a:accent2>
        <a:srgbClr val="BFBFBF"/>
      </a:accent2>
      <a:accent3>
        <a:srgbClr val="666666"/>
      </a:accent3>
      <a:accent4>
        <a:srgbClr val="D59F0F"/>
      </a:accent4>
      <a:accent5>
        <a:srgbClr val="004A8D"/>
      </a:accent5>
      <a:accent6>
        <a:srgbClr val="B4A77A"/>
      </a:accent6>
      <a:hlink>
        <a:srgbClr val="E31837"/>
      </a:hlink>
      <a:folHlink>
        <a:srgbClr val="E31837"/>
      </a:folHlink>
    </a:clrScheme>
    <a:fontScheme name="Y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31837"/>
        </a:solidFill>
        <a:ln>
          <a:noFill/>
        </a:ln>
        <a:effectLst/>
      </a:spPr>
      <a:bodyPr rtlCol="0" anchor="ctr"/>
      <a:lstStyle>
        <a:defPPr algn="ctr">
          <a:defRPr>
            <a:ln>
              <a:noFill/>
            </a:ln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D171B740202F43AF5B284E6AEEA814" ma:contentTypeVersion="13" ma:contentTypeDescription="Create a new document." ma:contentTypeScope="" ma:versionID="68a6e3153405b290d5e8f05e68f19273">
  <xsd:schema xmlns:xsd="http://www.w3.org/2001/XMLSchema" xmlns:xs="http://www.w3.org/2001/XMLSchema" xmlns:p="http://schemas.microsoft.com/office/2006/metadata/properties" xmlns:ns3="f262c7b6-8518-48c1-ba78-a36574156767" xmlns:ns4="f5b98eca-748f-447f-972f-96f2de132603" targetNamespace="http://schemas.microsoft.com/office/2006/metadata/properties" ma:root="true" ma:fieldsID="ce064689652cbf565e0e286b3b81b48a" ns3:_="" ns4:_="">
    <xsd:import namespace="f262c7b6-8518-48c1-ba78-a36574156767"/>
    <xsd:import namespace="f5b98eca-748f-447f-972f-96f2de1326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62c7b6-8518-48c1-ba78-a365741567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b98eca-748f-447f-972f-96f2de13260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C04208-DA70-47C4-A5FE-AB631563A8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62c7b6-8518-48c1-ba78-a36574156767"/>
    <ds:schemaRef ds:uri="f5b98eca-748f-447f-972f-96f2de1326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339C8A2-DA21-4417-B6FC-2AB24CE561B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AFB3BF-7A94-4F98-9187-FF496CA1671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YorkUSecondary.thmx</Template>
  <TotalTime>2935</TotalTime>
  <Words>1739</Words>
  <Application>Microsoft Office PowerPoint</Application>
  <PresentationFormat>On-screen Show (4:3)</PresentationFormat>
  <Paragraphs>496</Paragraphs>
  <Slides>58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3" baseType="lpstr">
      <vt:lpstr>Arial</vt:lpstr>
      <vt:lpstr>Calibri</vt:lpstr>
      <vt:lpstr>Courier New</vt:lpstr>
      <vt:lpstr>Wingdings</vt:lpstr>
      <vt:lpstr>YorkUSecondary</vt:lpstr>
      <vt:lpstr>CSML1010 – Final Project</vt:lpstr>
      <vt:lpstr>Twitter US Airline – Sentiment Analysis</vt:lpstr>
      <vt:lpstr>Existing Work - Academia</vt:lpstr>
      <vt:lpstr>Existing Work - Industry</vt:lpstr>
      <vt:lpstr>Loading/Cleaning Data</vt:lpstr>
      <vt:lpstr>Data Cleaning Challenges</vt:lpstr>
      <vt:lpstr>Data Cleaning Challenges</vt:lpstr>
      <vt:lpstr>Text Cleaning</vt:lpstr>
      <vt:lpstr>Data Exploration</vt:lpstr>
      <vt:lpstr>Data Exploration</vt:lpstr>
      <vt:lpstr>Data Exploration</vt:lpstr>
      <vt:lpstr>Data Exploration</vt:lpstr>
      <vt:lpstr>Data Exploration</vt:lpstr>
      <vt:lpstr>Data Exploration</vt:lpstr>
      <vt:lpstr>Data Exploration</vt:lpstr>
      <vt:lpstr>Data Exploration – Emojis &amp; Hashtags</vt:lpstr>
      <vt:lpstr>PowerPoint Presentation</vt:lpstr>
      <vt:lpstr>PowerPoint Presentation</vt:lpstr>
      <vt:lpstr>Data Exploration – Emojis &amp; Hashtags</vt:lpstr>
      <vt:lpstr>Feature Engineering – Basic Methods</vt:lpstr>
      <vt:lpstr>Feature Engineering – Basic Methods</vt:lpstr>
      <vt:lpstr>Feature Engineering – Word2Vec</vt:lpstr>
      <vt:lpstr>Feature Engineering – Word2Vec - Models</vt:lpstr>
      <vt:lpstr>Feature Engineering – GloVe</vt:lpstr>
      <vt:lpstr>Benchmarking – Logistic Regression</vt:lpstr>
      <vt:lpstr>Feature Selection</vt:lpstr>
      <vt:lpstr>Feature Selection</vt:lpstr>
      <vt:lpstr>PowerPoint Presentation</vt:lpstr>
      <vt:lpstr>Feature Selection</vt:lpstr>
      <vt:lpstr>Feature Exploration</vt:lpstr>
      <vt:lpstr>Feature Exploration</vt:lpstr>
      <vt:lpstr>Feature Exploration</vt:lpstr>
      <vt:lpstr>Feature Exploration</vt:lpstr>
      <vt:lpstr>Twitter US Airline – Sentiment Analysis</vt:lpstr>
      <vt:lpstr>Model Benchmarking – Supervised Learning</vt:lpstr>
      <vt:lpstr>Model Benchmarking - Execution</vt:lpstr>
      <vt:lpstr>Model Benchmarking – F2 Score</vt:lpstr>
      <vt:lpstr>Model Benchmarking – Precision</vt:lpstr>
      <vt:lpstr>Model Benchmarking – Recall</vt:lpstr>
      <vt:lpstr>Model Benchmarking – ROC-AUC</vt:lpstr>
      <vt:lpstr>Model Benchmarking – Fit Time</vt:lpstr>
      <vt:lpstr>Hyperparameter Optimization</vt:lpstr>
      <vt:lpstr>PowerPoint Presentation</vt:lpstr>
      <vt:lpstr>PowerPoint Presentation</vt:lpstr>
      <vt:lpstr>PowerPoint Presentation</vt:lpstr>
      <vt:lpstr>Ensemble Methods</vt:lpstr>
      <vt:lpstr>BERT – Model Results vs. Best of Rest</vt:lpstr>
      <vt:lpstr>Model Selection</vt:lpstr>
      <vt:lpstr>Model Selection – Learning Curve</vt:lpstr>
      <vt:lpstr>Model Interpretability: Bias-Variance Tradeoff</vt:lpstr>
      <vt:lpstr>Model Interpretability / Risks and Bias</vt:lpstr>
      <vt:lpstr>Model Interpretability: Feature Importance</vt:lpstr>
      <vt:lpstr>Model Interpretability: Feature Importance</vt:lpstr>
      <vt:lpstr>Model Interpretability – LIME</vt:lpstr>
      <vt:lpstr>Conclusion</vt:lpstr>
      <vt:lpstr>Recommendations</vt:lpstr>
      <vt:lpstr>Future Works</vt:lpstr>
      <vt:lpstr>Thank You!</vt:lpstr>
    </vt:vector>
  </TitlesOfParts>
  <Company>YORK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UIT</dc:creator>
  <cp:lastModifiedBy>Patrick Osborne</cp:lastModifiedBy>
  <cp:revision>164</cp:revision>
  <dcterms:created xsi:type="dcterms:W3CDTF">2013-10-17T15:24:33Z</dcterms:created>
  <dcterms:modified xsi:type="dcterms:W3CDTF">2020-05-22T15:04:30Z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0x01010094D171B740202F43AF5B284E6AEEA814</vt:lpwstr>
  </property>
</Properties>
</file>

<file path=docProps/thumbnail.jpeg>
</file>